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496" r:id="rId3"/>
    <p:sldId id="478" r:id="rId4"/>
    <p:sldId id="493" r:id="rId5"/>
    <p:sldId id="448" r:id="rId6"/>
    <p:sldId id="461" r:id="rId7"/>
    <p:sldId id="437" r:id="rId8"/>
    <p:sldId id="494" r:id="rId9"/>
    <p:sldId id="473" r:id="rId10"/>
    <p:sldId id="438" r:id="rId11"/>
    <p:sldId id="495" r:id="rId12"/>
    <p:sldId id="261" r:id="rId13"/>
    <p:sldId id="269" r:id="rId14"/>
    <p:sldId id="260" r:id="rId15"/>
    <p:sldId id="257" r:id="rId16"/>
    <p:sldId id="263" r:id="rId17"/>
    <p:sldId id="266" r:id="rId18"/>
    <p:sldId id="264" r:id="rId19"/>
    <p:sldId id="262" r:id="rId20"/>
    <p:sldId id="267" r:id="rId21"/>
    <p:sldId id="268" r:id="rId22"/>
    <p:sldId id="258" r:id="rId23"/>
  </p:sldIdLst>
  <p:sldSz cx="9144000" cy="6858000" type="screen4x3"/>
  <p:notesSz cx="6669088" cy="97536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9B1B3"/>
    <a:srgbClr val="B5C5C7"/>
    <a:srgbClr val="4D4D4D"/>
    <a:srgbClr val="FFFFCC"/>
    <a:srgbClr val="A50021"/>
    <a:srgbClr val="FFFF99"/>
    <a:srgbClr val="FF3300"/>
    <a:srgbClr val="80000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705" autoAdjust="0"/>
  </p:normalViewPr>
  <p:slideViewPr>
    <p:cSldViewPr>
      <p:cViewPr varScale="1">
        <p:scale>
          <a:sx n="113" d="100"/>
          <a:sy n="113" d="100"/>
        </p:scale>
        <p:origin x="141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7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890515" cy="488073"/>
          </a:xfrm>
          <a:prstGeom prst="rect">
            <a:avLst/>
          </a:prstGeom>
        </p:spPr>
        <p:txBody>
          <a:bodyPr vert="horz" lIns="90399" tIns="45201" rIns="90399" bIns="45201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777002" y="0"/>
            <a:ext cx="2890514" cy="488073"/>
          </a:xfrm>
          <a:prstGeom prst="rect">
            <a:avLst/>
          </a:prstGeom>
        </p:spPr>
        <p:txBody>
          <a:bodyPr vert="horz" lIns="90399" tIns="45201" rIns="90399" bIns="45201" rtlCol="0"/>
          <a:lstStyle>
            <a:lvl1pPr algn="r">
              <a:defRPr sz="1200"/>
            </a:lvl1pPr>
          </a:lstStyle>
          <a:p>
            <a:pPr>
              <a:defRPr/>
            </a:pPr>
            <a:fld id="{694330BC-6C27-4C20-9B73-2A9DCDB2AD32}" type="datetimeFigureOut">
              <a:rPr lang="it-IT"/>
              <a:pPr>
                <a:defRPr/>
              </a:pPr>
              <a:t>17/10/2024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4" y="9263962"/>
            <a:ext cx="2890515" cy="488072"/>
          </a:xfrm>
          <a:prstGeom prst="rect">
            <a:avLst/>
          </a:prstGeom>
        </p:spPr>
        <p:txBody>
          <a:bodyPr vert="horz" lIns="90399" tIns="45201" rIns="90399" bIns="4520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777002" y="9263962"/>
            <a:ext cx="2890514" cy="488072"/>
          </a:xfrm>
          <a:prstGeom prst="rect">
            <a:avLst/>
          </a:prstGeom>
        </p:spPr>
        <p:txBody>
          <a:bodyPr vert="horz" lIns="90399" tIns="45201" rIns="90399" bIns="45201" rtlCol="0" anchor="b"/>
          <a:lstStyle>
            <a:lvl1pPr algn="r">
              <a:defRPr sz="1200"/>
            </a:lvl1pPr>
          </a:lstStyle>
          <a:p>
            <a:pPr>
              <a:defRPr/>
            </a:pPr>
            <a:fld id="{342705EC-E08B-4A30-984D-0880C317695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17786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890515" cy="488073"/>
          </a:xfrm>
          <a:prstGeom prst="rect">
            <a:avLst/>
          </a:prstGeom>
        </p:spPr>
        <p:txBody>
          <a:bodyPr vert="horz" lIns="90399" tIns="45201" rIns="90399" bIns="45201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777002" y="0"/>
            <a:ext cx="2890514" cy="488073"/>
          </a:xfrm>
          <a:prstGeom prst="rect">
            <a:avLst/>
          </a:prstGeom>
        </p:spPr>
        <p:txBody>
          <a:bodyPr vert="horz" lIns="90399" tIns="45201" rIns="90399" bIns="45201" rtlCol="0"/>
          <a:lstStyle>
            <a:lvl1pPr algn="r">
              <a:defRPr sz="1200"/>
            </a:lvl1pPr>
          </a:lstStyle>
          <a:p>
            <a:pPr>
              <a:defRPr/>
            </a:pPr>
            <a:fld id="{245D9EF6-4FA2-4AD4-95A5-BF1DBAC635CE}" type="datetimeFigureOut">
              <a:rPr lang="it-IT"/>
              <a:pPr>
                <a:defRPr/>
              </a:pPr>
              <a:t>17/10/2024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31838"/>
            <a:ext cx="4875212" cy="3657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99" tIns="45201" rIns="90399" bIns="45201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66441" y="4632767"/>
            <a:ext cx="5336214" cy="4389513"/>
          </a:xfrm>
          <a:prstGeom prst="rect">
            <a:avLst/>
          </a:prstGeom>
        </p:spPr>
        <p:txBody>
          <a:bodyPr vert="horz" lIns="90399" tIns="45201" rIns="90399" bIns="45201" rtlCol="0"/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4" y="9263962"/>
            <a:ext cx="2890515" cy="488072"/>
          </a:xfrm>
          <a:prstGeom prst="rect">
            <a:avLst/>
          </a:prstGeom>
        </p:spPr>
        <p:txBody>
          <a:bodyPr vert="horz" lIns="90399" tIns="45201" rIns="90399" bIns="4520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777002" y="9263962"/>
            <a:ext cx="2890514" cy="488072"/>
          </a:xfrm>
          <a:prstGeom prst="rect">
            <a:avLst/>
          </a:prstGeom>
        </p:spPr>
        <p:txBody>
          <a:bodyPr vert="horz" lIns="90399" tIns="45201" rIns="90399" bIns="45201" rtlCol="0" anchor="b"/>
          <a:lstStyle>
            <a:lvl1pPr algn="r">
              <a:defRPr sz="1200"/>
            </a:lvl1pPr>
          </a:lstStyle>
          <a:p>
            <a:pPr>
              <a:defRPr/>
            </a:pPr>
            <a:fld id="{8953EC11-9B19-4464-A8CC-FBC14C961D8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88197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53EC11-9B19-4464-A8CC-FBC14C961D8D}" type="slidenum">
              <a:rPr lang="it-IT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3332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53EC11-9B19-4464-A8CC-FBC14C961D8D}" type="slidenum">
              <a:rPr lang="it-IT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984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53EC11-9B19-4464-A8CC-FBC14C961D8D}" type="slidenum">
              <a:rPr lang="it-IT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860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53EC11-9B19-4464-A8CC-FBC14C961D8D}" type="slidenum">
              <a:rPr lang="it-IT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860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53EC11-9B19-4464-A8CC-FBC14C961D8D}" type="slidenum">
              <a:rPr lang="it-IT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8603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53EC11-9B19-4464-A8CC-FBC14C961D8D}" type="slidenum">
              <a:rPr lang="it-IT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3007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53EC11-9B19-4464-A8CC-FBC14C961D8D}" type="slidenum">
              <a:rPr lang="it-IT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8010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53EC11-9B19-4464-A8CC-FBC14C961D8D}" type="slidenum">
              <a:rPr lang="it-IT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3007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53EC11-9B19-4464-A8CC-FBC14C961D8D}" type="slidenum">
              <a:rPr lang="it-IT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939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96418-1C41-479E-8BE5-C5845E4A2B8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B8249-10EF-4E60-AB47-2F144EBC608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5F92D-4BC9-48A1-A167-68B4828549D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5C1C8-D1A1-48AB-AC3E-F8E97C5454C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13D65D-0DA2-4970-AC1D-7C30A14A254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6028B-0208-4720-8A8A-0F5CB558919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7BF70-DFFF-462E-95E6-D67870C8468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66860-790F-4EAF-A2E7-4424513133E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76945-584D-481B-9591-C5493C2B151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8E791-98C7-462A-9730-4355B2AE368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5A9F0-B4EF-4E90-9A19-6E156D4EA44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D6B1E-FCEE-4D6E-98FD-477C302BC02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CA322F4-76D6-4C9D-8EB8-960D6F5BBDB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366713"/>
            <a:ext cx="8382000" cy="2057400"/>
          </a:xfrm>
        </p:spPr>
        <p:txBody>
          <a:bodyPr/>
          <a:lstStyle/>
          <a:p>
            <a:pPr algn="ctr" eaLnBrk="1" hangingPunct="1">
              <a:lnSpc>
                <a:spcPts val="4300"/>
              </a:lnSpc>
              <a:buFontTx/>
              <a:buNone/>
            </a:pPr>
            <a:endParaRPr lang="it-IT" altLang="it-IT" sz="18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FontTx/>
              <a:buNone/>
            </a:pPr>
            <a:endParaRPr lang="it-IT" altLang="it-IT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FontTx/>
              <a:buNone/>
            </a:pPr>
            <a:endParaRPr lang="it-IT" altLang="it-IT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FontTx/>
              <a:buNone/>
            </a:pPr>
            <a:endParaRPr lang="it-IT" altLang="it-IT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FontTx/>
              <a:buNone/>
            </a:pPr>
            <a:endParaRPr lang="it-IT" altLang="it-IT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FontTx/>
              <a:buNone/>
            </a:pPr>
            <a:endParaRPr lang="it-IT" altLang="it-IT" sz="4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FontTx/>
              <a:buNone/>
            </a:pPr>
            <a:endParaRPr lang="it-IT" altLang="it-IT" sz="12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FontTx/>
              <a:buNone/>
            </a:pPr>
            <a:endParaRPr lang="it-IT" altLang="it-IT" sz="1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FontTx/>
              <a:buNone/>
            </a:pPr>
            <a:endParaRPr lang="it-IT" altLang="it-IT" sz="28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FontTx/>
              <a:buNone/>
            </a:pPr>
            <a:endParaRPr lang="it-IT" altLang="it-IT" sz="1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None/>
            </a:pPr>
            <a:r>
              <a:rPr lang="it-IT" altLang="it-IT" sz="4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AUTONOMIA DEL VENETO</a:t>
            </a:r>
          </a:p>
          <a:p>
            <a:pPr algn="ctr" eaLnBrk="1" hangingPunct="1">
              <a:buNone/>
            </a:pPr>
            <a:endParaRPr lang="it-IT" altLang="it-IT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None/>
            </a:pPr>
            <a:r>
              <a:rPr lang="it-IT" altLang="it-IT" sz="2400" b="1" dirty="0">
                <a:solidFill>
                  <a:srgbClr val="C00000"/>
                </a:solidFill>
              </a:rPr>
              <a:t>ai sensi dell’articolo 116, comma 3, Costituzione</a:t>
            </a:r>
          </a:p>
          <a:p>
            <a:pPr algn="ctr" eaLnBrk="1" hangingPunct="1">
              <a:buFontTx/>
              <a:buNone/>
            </a:pPr>
            <a:endParaRPr lang="it-IT" altLang="it-IT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/>
          </a:p>
        </p:txBody>
      </p:sp>
      <p:pic>
        <p:nvPicPr>
          <p:cNvPr id="2053" name="Immagin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"/>
            <a:ext cx="218122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0" y="838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/>
          </a:p>
        </p:txBody>
      </p:sp>
      <p:pic>
        <p:nvPicPr>
          <p:cNvPr id="6" name="Immagin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5139" y="609600"/>
            <a:ext cx="4488815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34887"/>
            <a:ext cx="7543800" cy="457200"/>
          </a:xfrm>
        </p:spPr>
        <p:txBody>
          <a:bodyPr/>
          <a:lstStyle/>
          <a:p>
            <a:pPr eaLnBrk="1" hangingPunct="1"/>
            <a:br>
              <a:rPr lang="it-IT" altLang="it-IT" sz="28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9C9DD"/>
                </a:solidFill>
                <a:latin typeface="Century Gothic" panose="020B0502020202020204" pitchFamily="34" charset="0"/>
              </a:rPr>
            </a:br>
            <a:br>
              <a:rPr lang="it-IT" altLang="it-IT" sz="3200" b="1" dirty="0">
                <a:solidFill>
                  <a:srgbClr val="C00000"/>
                </a:solidFill>
                <a:latin typeface="Century Gothic" panose="020B0502020202020204" pitchFamily="34" charset="0"/>
              </a:rPr>
            </a:br>
            <a:br>
              <a:rPr lang="it-IT" altLang="it-IT" sz="28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9C9DD"/>
                </a:solidFill>
                <a:latin typeface="Century Gothic" panose="020B0502020202020204" pitchFamily="34" charset="0"/>
              </a:rPr>
            </a:br>
            <a:endParaRPr lang="it-IT" altLang="it-IT" sz="3200" b="1" dirty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rgbClr val="00B0F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000000"/>
              </a:solidFill>
            </a:endParaRPr>
          </a:p>
        </p:txBody>
      </p:sp>
      <p:pic>
        <p:nvPicPr>
          <p:cNvPr id="24580" name="Immagin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52400"/>
            <a:ext cx="218122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0" y="838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245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267700" cy="5272087"/>
          </a:xfrm>
          <a:noFill/>
        </p:spPr>
        <p:txBody>
          <a:bodyPr/>
          <a:lstStyle/>
          <a:p>
            <a:pPr marL="0" indent="0" algn="just">
              <a:buNone/>
            </a:pPr>
            <a:r>
              <a:rPr lang="it-IT" sz="2000" b="1" u="sng" dirty="0">
                <a:solidFill>
                  <a:srgbClr val="C00000"/>
                </a:solidFill>
              </a:rPr>
              <a:t>I NEGOZIATI CON I SUCCESSIVI GOVERNI</a:t>
            </a:r>
            <a:r>
              <a:rPr lang="it-IT" sz="2000" b="1" dirty="0">
                <a:solidFill>
                  <a:srgbClr val="C00000"/>
                </a:solidFill>
              </a:rPr>
              <a:t>:</a:t>
            </a:r>
            <a:r>
              <a:rPr lang="it-IT" sz="2000" b="1" u="sng" dirty="0">
                <a:solidFill>
                  <a:srgbClr val="C00000"/>
                </a:solidFill>
              </a:rPr>
              <a:t> </a:t>
            </a:r>
          </a:p>
          <a:p>
            <a:pPr marL="0" indent="0" algn="just">
              <a:buNone/>
            </a:pPr>
            <a:r>
              <a:rPr lang="it-IT" sz="1600" dirty="0">
                <a:solidFill>
                  <a:schemeClr val="bg2">
                    <a:lumMod val="50000"/>
                  </a:schemeClr>
                </a:solidFill>
              </a:rPr>
              <a:t>La Regione non ha mai smesso di lavorare all’autonomia, proseguendo, in uno spirito di </a:t>
            </a:r>
            <a:r>
              <a:rPr lang="it-IT" sz="1600" b="1" dirty="0">
                <a:solidFill>
                  <a:schemeClr val="bg2">
                    <a:lumMod val="50000"/>
                  </a:schemeClr>
                </a:solidFill>
              </a:rPr>
              <a:t>massima collaborazione ed apertura al dialogo</a:t>
            </a:r>
            <a:r>
              <a:rPr lang="it-IT" sz="1600" dirty="0">
                <a:solidFill>
                  <a:schemeClr val="bg2">
                    <a:lumMod val="50000"/>
                  </a:schemeClr>
                </a:solidFill>
              </a:rPr>
              <a:t>, il confronto con tutti i successivi Governi:</a:t>
            </a:r>
          </a:p>
          <a:p>
            <a:pPr marL="442913" lvl="0" indent="-442913" algn="just" eaLnBrk="1" hangingPunct="1">
              <a:spcBef>
                <a:spcPts val="0"/>
              </a:spcBef>
              <a:buNone/>
              <a:tabLst>
                <a:tab pos="442913" algn="l"/>
              </a:tabLst>
            </a:pPr>
            <a:endParaRPr lang="it-IT" altLang="it-IT" sz="2000" dirty="0">
              <a:solidFill>
                <a:schemeClr val="bg2">
                  <a:lumMod val="50000"/>
                </a:schemeClr>
              </a:solidFill>
              <a:cs typeface="Andalus" panose="02020603050405020304" pitchFamily="18" charset="-78"/>
            </a:endParaRPr>
          </a:p>
          <a:p>
            <a:pPr lvl="0" algn="just" eaLnBrk="1" hangingPunct="1"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442913" algn="l"/>
              </a:tabLst>
            </a:pPr>
            <a:r>
              <a:rPr lang="it-IT" altLang="it-IT" sz="20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il Governo Conte: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il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12 giugno 2018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, nel corso di un incontro ufficiale a Roma, è stata formalmente sancita la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riapertura del negoziato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. Ne sono seguiti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numerosi incontri, sia di carattere istituzionale, sia di carattere tecnico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, volti a definire il contenuto di una bozza di Intesa fra Stato e Regione del Veneto;</a:t>
            </a:r>
          </a:p>
          <a:p>
            <a:pPr lvl="0" algn="just" eaLnBrk="1" hangingPunct="1"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442913" algn="l"/>
              </a:tabLst>
            </a:pPr>
            <a:endParaRPr lang="it-IT" altLang="it-IT" sz="2000" b="1" dirty="0">
              <a:solidFill>
                <a:schemeClr val="bg2">
                  <a:lumMod val="50000"/>
                </a:schemeClr>
              </a:solidFill>
              <a:cs typeface="Andalus" panose="02020603050405020304" pitchFamily="18" charset="-78"/>
            </a:endParaRPr>
          </a:p>
          <a:p>
            <a:pPr lvl="0" algn="just" eaLnBrk="1" hangingPunct="1"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442913" algn="l"/>
              </a:tabLst>
            </a:pPr>
            <a:r>
              <a:rPr lang="it-IT" altLang="it-IT" sz="20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il Governo Conte-bis e la novità della cd. «legge quadro»</a:t>
            </a:r>
            <a:r>
              <a:rPr lang="it-IT" altLang="it-IT" sz="14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: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con il secondo Governo Conte si è assistito ad un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cambio di impostazione del confronto con le Regioni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, incentrato nella necessità, mai prima d’ora rappresentata, dell’introduzione di una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legge cornice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, entro la quale riportare il dibattito politico-istituzionale sorto a livello nazionale, nonché i singoli negoziati con le Regioni per la definizione delle relative Intese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  <a:sym typeface="Wingdings" panose="05000000000000000000" pitchFamily="2" charset="2"/>
              </a:rPr>
              <a:t>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Le Regioni, nonostante alcune prime riserve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in ordine alla necessità di simile strumento, in un’ottica di massima collaborazione ed apertura al dialogo,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si sono rese disponibili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ad una riflessione comune in ordine ai possibili contenuti di un’eventuale legge-quadro.</a:t>
            </a:r>
          </a:p>
          <a:p>
            <a:pPr lvl="0" algn="just" eaLnBrk="1" hangingPunct="1"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442913" algn="l"/>
              </a:tabLst>
            </a:pPr>
            <a:endParaRPr lang="it-IT" altLang="it-IT" sz="2000" b="1" dirty="0">
              <a:solidFill>
                <a:schemeClr val="bg2">
                  <a:lumMod val="50000"/>
                </a:schemeClr>
              </a:solidFill>
              <a:cs typeface="Andalus" panose="02020603050405020304" pitchFamily="18" charset="-78"/>
            </a:endParaRPr>
          </a:p>
          <a:p>
            <a:pPr marL="0" lvl="0" indent="0" algn="just" eaLnBrk="1" hangingPunct="1">
              <a:lnSpc>
                <a:spcPct val="80000"/>
              </a:lnSpc>
              <a:buNone/>
            </a:pPr>
            <a:endParaRPr lang="it-IT" altLang="it-IT" sz="2400" b="1" dirty="0">
              <a:solidFill>
                <a:srgbClr val="FF0000"/>
              </a:solidFill>
            </a:endParaRPr>
          </a:p>
          <a:p>
            <a:pPr marL="0" lvl="0" indent="0" algn="just" eaLnBrk="1" hangingPunct="1">
              <a:lnSpc>
                <a:spcPct val="80000"/>
              </a:lnSpc>
              <a:buNone/>
            </a:pPr>
            <a:endParaRPr lang="it-IT" altLang="it-IT" sz="2400" b="1" dirty="0">
              <a:solidFill>
                <a:srgbClr val="FF0000"/>
              </a:solidFill>
            </a:endParaRPr>
          </a:p>
          <a:p>
            <a:pPr marL="0" lvl="0" indent="0" algn="just" eaLnBrk="1" hangingPunct="1">
              <a:lnSpc>
                <a:spcPct val="80000"/>
              </a:lnSpc>
              <a:buNone/>
            </a:pPr>
            <a:endParaRPr lang="it-IT" altLang="it-IT" sz="2400" b="1" dirty="0">
              <a:solidFill>
                <a:srgbClr val="FF0000"/>
              </a:solidFill>
            </a:endParaRPr>
          </a:p>
          <a:p>
            <a:pPr marL="0" lvl="0" indent="0" algn="just" eaLnBrk="1" hangingPunct="1">
              <a:lnSpc>
                <a:spcPct val="114000"/>
              </a:lnSpc>
              <a:spcBef>
                <a:spcPts val="0"/>
              </a:spcBef>
              <a:buNone/>
            </a:pPr>
            <a:endParaRPr lang="it-IT" altLang="it-IT" sz="2400" b="1" dirty="0">
              <a:solidFill>
                <a:srgbClr val="002060"/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1125411" y="666304"/>
            <a:ext cx="70631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altLang="it-IT" sz="2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LE SUCCESSIVE TAPPE DEL NEGOZIATO …</a:t>
            </a:r>
          </a:p>
        </p:txBody>
      </p:sp>
    </p:spTree>
    <p:extLst>
      <p:ext uri="{BB962C8B-B14F-4D97-AF65-F5344CB8AC3E}">
        <p14:creationId xmlns:p14="http://schemas.microsoft.com/office/powerpoint/2010/main" val="497804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5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5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5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5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5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5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34887"/>
            <a:ext cx="7543800" cy="457200"/>
          </a:xfrm>
        </p:spPr>
        <p:txBody>
          <a:bodyPr/>
          <a:lstStyle/>
          <a:p>
            <a:pPr eaLnBrk="1" hangingPunct="1"/>
            <a:br>
              <a:rPr lang="it-IT" altLang="it-IT" sz="28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9C9DD"/>
                </a:solidFill>
                <a:latin typeface="Century Gothic" panose="020B0502020202020204" pitchFamily="34" charset="0"/>
              </a:rPr>
            </a:br>
            <a:br>
              <a:rPr lang="it-IT" altLang="it-IT" sz="3200" b="1" dirty="0">
                <a:solidFill>
                  <a:srgbClr val="C00000"/>
                </a:solidFill>
                <a:latin typeface="Century Gothic" panose="020B0502020202020204" pitchFamily="34" charset="0"/>
              </a:rPr>
            </a:br>
            <a:br>
              <a:rPr lang="it-IT" altLang="it-IT" sz="28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9C9DD"/>
                </a:solidFill>
                <a:latin typeface="Century Gothic" panose="020B0502020202020204" pitchFamily="34" charset="0"/>
              </a:rPr>
            </a:br>
            <a:endParaRPr lang="it-IT" altLang="it-IT" sz="3200" b="1" dirty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rgbClr val="00B0F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000000"/>
              </a:solidFill>
            </a:endParaRPr>
          </a:p>
        </p:txBody>
      </p:sp>
      <p:pic>
        <p:nvPicPr>
          <p:cNvPr id="24580" name="Immagin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52400"/>
            <a:ext cx="218122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Text Box 5"/>
          <p:cNvSpPr txBox="1">
            <a:spLocks noChangeArrowheads="1"/>
          </p:cNvSpPr>
          <p:nvPr/>
        </p:nvSpPr>
        <p:spPr bwMode="auto">
          <a:xfrm rot="5400000">
            <a:off x="3732213" y="-2665413"/>
            <a:ext cx="458787" cy="366713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rot="10800000" vert="eaVert"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0" y="838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245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267700" cy="5272087"/>
          </a:xfrm>
          <a:noFill/>
        </p:spPr>
        <p:txBody>
          <a:bodyPr/>
          <a:lstStyle/>
          <a:p>
            <a:pPr lvl="0" algn="just" eaLnBrk="1" hangingPunct="1"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442913" algn="l"/>
              </a:tabLst>
            </a:pPr>
            <a:endParaRPr lang="it-IT" altLang="it-IT" sz="2000" b="1" dirty="0">
              <a:solidFill>
                <a:schemeClr val="bg2">
                  <a:lumMod val="50000"/>
                </a:schemeClr>
              </a:solidFill>
              <a:cs typeface="Andalus" panose="02020603050405020304" pitchFamily="18" charset="-78"/>
            </a:endParaRPr>
          </a:p>
          <a:p>
            <a:pPr lvl="0" algn="just" eaLnBrk="1" hangingPunct="1"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442913" algn="l"/>
              </a:tabLst>
            </a:pPr>
            <a:r>
              <a:rPr lang="it-IT" altLang="it-IT" sz="20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il Governo Draghi</a:t>
            </a:r>
            <a:r>
              <a:rPr lang="it-IT" altLang="it-IT" sz="20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: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in esito alla dichiarata volontà, da parte del Governo, di voler riprendere il confronto con le Regioni, è seguita  la manifestazione di volontà, formalizzata con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Nota del Presidente </a:t>
            </a:r>
            <a:r>
              <a:rPr lang="it-IT" altLang="it-IT" sz="1600" b="1" dirty="0" err="1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Zaia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del 13 luglio 2021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, di proseguire il dialogo.  </a:t>
            </a:r>
          </a:p>
          <a:p>
            <a:pPr marL="0" lvl="0" indent="0" algn="just" eaLnBrk="1" hangingPunct="1">
              <a:spcBef>
                <a:spcPts val="0"/>
              </a:spcBef>
              <a:buNone/>
              <a:tabLst>
                <a:tab pos="442913" algn="l"/>
              </a:tabLst>
            </a:pP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</a:t>
            </a:r>
          </a:p>
          <a:p>
            <a:pPr marL="0" lvl="0" indent="0" eaLnBrk="1" hangingPunct="1">
              <a:spcBef>
                <a:spcPts val="0"/>
              </a:spcBef>
              <a:buNone/>
              <a:tabLst>
                <a:tab pos="442913" algn="l"/>
              </a:tabLst>
            </a:pP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      Da qui ha preso avvio una fitta interlocuzione, a carattere prettamente informale, con   i  rappresentanti delle Istituzioni governative, sui possibili contenuti della cd. legge-quadro:</a:t>
            </a:r>
          </a:p>
          <a:p>
            <a:pPr lvl="0" algn="ctr" eaLnBrk="1" hangingPunct="1"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442913" algn="l"/>
              </a:tabLst>
            </a:pPr>
            <a:endParaRPr lang="it-IT" altLang="it-IT" sz="1400" b="1" dirty="0">
              <a:solidFill>
                <a:schemeClr val="bg2">
                  <a:lumMod val="50000"/>
                </a:schemeClr>
              </a:solidFill>
              <a:cs typeface="Andalus" panose="02020603050405020304" pitchFamily="18" charset="-78"/>
            </a:endParaRPr>
          </a:p>
          <a:p>
            <a:pPr lvl="0" algn="just" eaLnBrk="1" hangingPunct="1"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442913" algn="l"/>
              </a:tabLst>
            </a:pPr>
            <a:endParaRPr lang="it-IT" altLang="it-IT" sz="1400" b="1" dirty="0">
              <a:solidFill>
                <a:schemeClr val="bg2">
                  <a:lumMod val="50000"/>
                </a:schemeClr>
              </a:solidFill>
              <a:cs typeface="Andalus" panose="02020603050405020304" pitchFamily="18" charset="-78"/>
            </a:endParaRPr>
          </a:p>
          <a:p>
            <a:pPr lvl="0" algn="just" eaLnBrk="1" hangingPunct="1"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442913" algn="l"/>
              </a:tabLst>
            </a:pPr>
            <a:endParaRPr lang="it-IT" altLang="it-IT" sz="1400" b="1" dirty="0">
              <a:solidFill>
                <a:schemeClr val="bg2">
                  <a:lumMod val="50000"/>
                </a:schemeClr>
              </a:solidFill>
              <a:cs typeface="Andalus" panose="02020603050405020304" pitchFamily="18" charset="-78"/>
            </a:endParaRPr>
          </a:p>
          <a:p>
            <a:pPr lvl="0" algn="just" eaLnBrk="1" hangingPunct="1"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442913" algn="l"/>
              </a:tabLst>
            </a:pPr>
            <a:endParaRPr lang="it-IT" altLang="it-IT" sz="1400" b="1" dirty="0">
              <a:solidFill>
                <a:schemeClr val="bg2">
                  <a:lumMod val="50000"/>
                </a:schemeClr>
              </a:solidFill>
              <a:cs typeface="Andalus" panose="02020603050405020304" pitchFamily="18" charset="-78"/>
            </a:endParaRPr>
          </a:p>
          <a:p>
            <a:pPr lvl="0" algn="just" eaLnBrk="1" hangingPunct="1"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442913" algn="l"/>
              </a:tabLst>
            </a:pPr>
            <a:r>
              <a:rPr lang="it-IT" altLang="it-IT" sz="20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… fino ad arrivare all’attuale Governo Meloni</a:t>
            </a:r>
            <a:r>
              <a:rPr lang="it-IT" altLang="it-IT" sz="20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.</a:t>
            </a:r>
          </a:p>
          <a:p>
            <a:pPr lvl="0" algn="just" eaLnBrk="1" hangingPunct="1"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442913" algn="l"/>
              </a:tabLst>
            </a:pPr>
            <a:endParaRPr lang="it-IT" altLang="it-IT" sz="2000" b="1" dirty="0">
              <a:solidFill>
                <a:srgbClr val="C00000"/>
              </a:solidFill>
              <a:cs typeface="Andalus" panose="02020603050405020304" pitchFamily="18" charset="-78"/>
            </a:endParaRPr>
          </a:p>
          <a:p>
            <a:pPr marL="0" lvl="0" indent="0" algn="just" eaLnBrk="1" hangingPunct="1">
              <a:lnSpc>
                <a:spcPct val="80000"/>
              </a:lnSpc>
              <a:buNone/>
            </a:pPr>
            <a:endParaRPr lang="it-IT" altLang="it-IT" sz="2400" b="1" dirty="0">
              <a:solidFill>
                <a:srgbClr val="FF0000"/>
              </a:solidFill>
            </a:endParaRPr>
          </a:p>
          <a:p>
            <a:pPr marL="0" lvl="0" indent="0" algn="just" eaLnBrk="1" hangingPunct="1">
              <a:lnSpc>
                <a:spcPct val="80000"/>
              </a:lnSpc>
              <a:buNone/>
            </a:pPr>
            <a:endParaRPr lang="it-IT" altLang="it-IT" sz="2400" b="1" dirty="0">
              <a:solidFill>
                <a:srgbClr val="FF0000"/>
              </a:solidFill>
            </a:endParaRPr>
          </a:p>
          <a:p>
            <a:pPr marL="0" lvl="0" indent="0" algn="just" eaLnBrk="1" hangingPunct="1">
              <a:lnSpc>
                <a:spcPct val="80000"/>
              </a:lnSpc>
              <a:buNone/>
            </a:pPr>
            <a:endParaRPr lang="it-IT" altLang="it-IT" sz="2400" b="1" dirty="0">
              <a:solidFill>
                <a:srgbClr val="FF0000"/>
              </a:solidFill>
            </a:endParaRPr>
          </a:p>
          <a:p>
            <a:pPr marL="0" lvl="0" indent="0" algn="just" eaLnBrk="1" hangingPunct="1">
              <a:lnSpc>
                <a:spcPct val="114000"/>
              </a:lnSpc>
              <a:spcBef>
                <a:spcPts val="0"/>
              </a:spcBef>
              <a:buNone/>
            </a:pPr>
            <a:endParaRPr lang="it-IT" altLang="it-IT" sz="2400" b="1" dirty="0">
              <a:solidFill>
                <a:srgbClr val="002060"/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895381" y="666304"/>
            <a:ext cx="75232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altLang="it-IT" sz="2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… LE SUCCESSIVE TAPPE DEL NEGOZIATO …</a:t>
            </a:r>
          </a:p>
        </p:txBody>
      </p:sp>
    </p:spTree>
    <p:extLst>
      <p:ext uri="{BB962C8B-B14F-4D97-AF65-F5344CB8AC3E}">
        <p14:creationId xmlns:p14="http://schemas.microsoft.com/office/powerpoint/2010/main" val="1129072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5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5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5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5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5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5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1"/>
            <a:ext cx="8382000" cy="533400"/>
          </a:xfrm>
        </p:spPr>
        <p:txBody>
          <a:bodyPr/>
          <a:lstStyle/>
          <a:p>
            <a:pPr algn="ctr" eaLnBrk="1" hangingPunct="1">
              <a:lnSpc>
                <a:spcPts val="4300"/>
              </a:lnSpc>
              <a:buFontTx/>
              <a:buNone/>
            </a:pPr>
            <a:endParaRPr lang="it-IT" altLang="it-IT" sz="18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None/>
            </a:pPr>
            <a:r>
              <a:rPr lang="it-IT" altLang="it-IT" sz="2800" b="1" kern="1200" dirty="0">
                <a:solidFill>
                  <a:srgbClr val="C00000"/>
                </a:solidFill>
                <a:latin typeface="Century Gothic" panose="020B0502020202020204" pitchFamily="34" charset="0"/>
                <a:cs typeface="Arial" charset="0"/>
              </a:rPr>
              <a:t>[… segue] IL GOVERNO MELONI</a:t>
            </a:r>
          </a:p>
          <a:p>
            <a:pPr algn="ctr" eaLnBrk="1" hangingPunct="1">
              <a:lnSpc>
                <a:spcPct val="150000"/>
              </a:lnSpc>
              <a:buNone/>
            </a:pPr>
            <a:endParaRPr lang="it-IT" altLang="it-IT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marL="0" indent="0" algn="ctr" eaLnBrk="1" hangingPunct="1">
              <a:lnSpc>
                <a:spcPct val="150000"/>
              </a:lnSpc>
              <a:buNone/>
            </a:pP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Importanti passi in avanti sono stati compiuti dal Governo in carica:</a:t>
            </a: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it-IT" altLang="it-IT" sz="14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it-IT" altLang="it-IT" sz="14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È stato avviato il percorso per la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determinazione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dei </a:t>
            </a:r>
            <a:r>
              <a:rPr lang="it-IT" altLang="it-IT" sz="1600" b="1" dirty="0">
                <a:solidFill>
                  <a:srgbClr val="C00000"/>
                </a:solidFill>
                <a:cs typeface="Andalus" panose="02020603050405020304" pitchFamily="18" charset="-78"/>
              </a:rPr>
              <a:t>LEP, livelli essenziali delle prestazioni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concernenti i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diritti civili e sociali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da garantire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su tutto il territorio nazionale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, mediante l’inserimento di apposite disposizioni innanzitutto nell’ambito della </a:t>
            </a:r>
            <a:r>
              <a:rPr lang="it-IT" altLang="it-IT" sz="1600" b="1" dirty="0">
                <a:solidFill>
                  <a:srgbClr val="C00000"/>
                </a:solidFill>
                <a:cs typeface="Andalus" panose="02020603050405020304" pitchFamily="18" charset="-78"/>
              </a:rPr>
              <a:t>legge di bilancio per il 2023, L. n. 197/2022</a:t>
            </a: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it-IT" altLang="it-IT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È stata approvata la </a:t>
            </a:r>
            <a:r>
              <a:rPr lang="it-IT" altLang="it-IT" sz="1600" b="1" dirty="0">
                <a:solidFill>
                  <a:srgbClr val="C00000"/>
                </a:solidFill>
                <a:cs typeface="Andalus" panose="02020603050405020304" pitchFamily="18" charset="-78"/>
              </a:rPr>
              <a:t>Legge n. 86 del 26 giugno 2024, legge generale di attuazione dell’articolo 116, terzo comma, della Costituzione (C.D. Legge Calderoli)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, che contiene i "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principi generali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per l'attribuzione alle Regioni a statuto ordinario di ulteriori forme e condizioni particolari di autonomia" ma che dispone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anche in materia di LEP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con il conferimento di un’apposita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delega legislativa</a:t>
            </a:r>
          </a:p>
          <a:p>
            <a:pPr algn="just" eaLnBrk="1" hangingPunct="1">
              <a:buFont typeface="Wingdings" panose="05000000000000000000" pitchFamily="2" charset="2"/>
              <a:buChar char="§"/>
            </a:pPr>
            <a:endParaRPr lang="it-IT" altLang="it-IT" sz="1400" b="1" dirty="0">
              <a:solidFill>
                <a:schemeClr val="accent2">
                  <a:lumMod val="75000"/>
                </a:schemeClr>
              </a:solidFill>
              <a:highlight>
                <a:srgbClr val="FFFF00"/>
              </a:highlight>
            </a:endParaRPr>
          </a:p>
          <a:p>
            <a:pPr algn="just" eaLnBrk="1" hangingPunct="1">
              <a:buFont typeface="Wingdings" panose="05000000000000000000" pitchFamily="2" charset="2"/>
              <a:buChar char="§"/>
            </a:pPr>
            <a:endParaRPr lang="it-IT" altLang="it-IT" sz="1400" b="1" dirty="0">
              <a:solidFill>
                <a:schemeClr val="accent2">
                  <a:lumMod val="75000"/>
                </a:schemeClr>
              </a:solidFill>
              <a:highlight>
                <a:srgbClr val="FFFF00"/>
              </a:highlight>
            </a:endParaRPr>
          </a:p>
          <a:p>
            <a:pPr algn="just" eaLnBrk="1" hangingPunct="1">
              <a:buFont typeface="Wingdings" panose="05000000000000000000" pitchFamily="2" charset="2"/>
              <a:buChar char="§"/>
            </a:pPr>
            <a:endParaRPr lang="it-IT" altLang="it-IT" sz="14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 hangingPunct="1">
              <a:buFontTx/>
              <a:buChar char="-"/>
            </a:pPr>
            <a:endParaRPr lang="it-IT" altLang="it-IT" sz="14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 eaLnBrk="1" hangingPunct="1">
              <a:buFontTx/>
              <a:buNone/>
            </a:pPr>
            <a:endParaRPr lang="it-IT" altLang="it-IT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2053" name="Immagin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"/>
            <a:ext cx="218122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0" y="838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36CD794D-21FB-48E8-BDF6-F6DCDDF521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2209800"/>
            <a:ext cx="591363" cy="45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912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1"/>
            <a:ext cx="8382000" cy="533400"/>
          </a:xfrm>
        </p:spPr>
        <p:txBody>
          <a:bodyPr/>
          <a:lstStyle/>
          <a:p>
            <a:pPr algn="ctr" eaLnBrk="1" hangingPunct="1">
              <a:lnSpc>
                <a:spcPts val="4300"/>
              </a:lnSpc>
              <a:buFontTx/>
              <a:buNone/>
            </a:pPr>
            <a:endParaRPr lang="it-IT" altLang="it-IT" sz="18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None/>
            </a:pPr>
            <a:endParaRPr lang="it-IT" altLang="it-IT" sz="24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None/>
            </a:pPr>
            <a:endParaRPr lang="it-IT" altLang="it-IT" sz="24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None/>
            </a:pPr>
            <a:endParaRPr lang="it-IT" altLang="it-IT" sz="24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None/>
            </a:pPr>
            <a:r>
              <a:rPr lang="it-IT" altLang="it-IT" sz="2800" b="1" kern="1200" dirty="0">
                <a:solidFill>
                  <a:srgbClr val="C00000"/>
                </a:solidFill>
                <a:latin typeface="Century Gothic" panose="020B0502020202020204" pitchFamily="34" charset="0"/>
                <a:cs typeface="Arial" charset="0"/>
              </a:rPr>
              <a:t>IL PERCORSO PER L’AUTONOMIA:</a:t>
            </a:r>
          </a:p>
          <a:p>
            <a:pPr algn="ctr" eaLnBrk="1" hangingPunct="1">
              <a:buNone/>
            </a:pPr>
            <a:endParaRPr lang="it-IT" altLang="it-IT" sz="2800" b="1" kern="1200" dirty="0">
              <a:solidFill>
                <a:srgbClr val="C00000"/>
              </a:solidFill>
              <a:latin typeface="Century Gothic" panose="020B0502020202020204" pitchFamily="34" charset="0"/>
              <a:cs typeface="Arial" charset="0"/>
            </a:endParaRPr>
          </a:p>
          <a:p>
            <a:pPr algn="ctr" eaLnBrk="1" hangingPunct="1">
              <a:buNone/>
            </a:pPr>
            <a:r>
              <a:rPr lang="it-IT" altLang="it-IT" sz="2800" b="1" kern="1200" dirty="0">
                <a:solidFill>
                  <a:srgbClr val="C00000"/>
                </a:solidFill>
                <a:latin typeface="Century Gothic" panose="020B0502020202020204" pitchFamily="34" charset="0"/>
                <a:cs typeface="Arial" charset="0"/>
              </a:rPr>
              <a:t>I CONTENUTI DELLA LEGGE CALDEROLI</a:t>
            </a:r>
          </a:p>
          <a:p>
            <a:pPr algn="ctr" eaLnBrk="1" hangingPunct="1">
              <a:buNone/>
            </a:pPr>
            <a:endParaRPr lang="it-IT" altLang="it-IT" sz="28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None/>
            </a:pPr>
            <a:endParaRPr lang="it-IT" altLang="it-IT" sz="24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just" eaLnBrk="1" hangingPunct="1"/>
            <a:endParaRPr lang="it-IT" altLang="it-IT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 eaLnBrk="1" hangingPunct="1">
              <a:buFontTx/>
              <a:buNone/>
            </a:pPr>
            <a:endParaRPr lang="it-IT" altLang="it-IT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/>
          </a:p>
        </p:txBody>
      </p:sp>
      <p:pic>
        <p:nvPicPr>
          <p:cNvPr id="2053" name="Immagin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"/>
            <a:ext cx="218122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0" y="838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/>
          </a:p>
        </p:txBody>
      </p:sp>
    </p:spTree>
    <p:extLst>
      <p:ext uri="{BB962C8B-B14F-4D97-AF65-F5344CB8AC3E}">
        <p14:creationId xmlns:p14="http://schemas.microsoft.com/office/powerpoint/2010/main" val="3004301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1"/>
            <a:ext cx="8382000" cy="533400"/>
          </a:xfrm>
        </p:spPr>
        <p:txBody>
          <a:bodyPr/>
          <a:lstStyle/>
          <a:p>
            <a:pPr algn="ctr" eaLnBrk="1" hangingPunct="1">
              <a:lnSpc>
                <a:spcPts val="4300"/>
              </a:lnSpc>
              <a:buFontTx/>
              <a:buNone/>
            </a:pPr>
            <a:endParaRPr lang="it-IT" altLang="it-IT" sz="18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None/>
            </a:pPr>
            <a:r>
              <a:rPr lang="it-IT" altLang="it-IT" sz="1600" b="1" dirty="0">
                <a:solidFill>
                  <a:srgbClr val="C00000"/>
                </a:solidFill>
                <a:latin typeface="Century Gothic" panose="020B0502020202020204" pitchFamily="34" charset="0"/>
                <a:cs typeface="Andalus" panose="02020603050405020304" pitchFamily="18" charset="-78"/>
              </a:rPr>
              <a:t>LA PROCEDURA PER L’APPROVAZIONE DELLE INTESE </a:t>
            </a:r>
          </a:p>
          <a:p>
            <a:pPr algn="ctr" eaLnBrk="1" hangingPunct="1">
              <a:buNone/>
            </a:pPr>
            <a:r>
              <a:rPr lang="it-IT" altLang="it-IT" sz="1600" b="1" dirty="0">
                <a:solidFill>
                  <a:srgbClr val="C00000"/>
                </a:solidFill>
                <a:latin typeface="Century Gothic" panose="020B0502020202020204" pitchFamily="34" charset="0"/>
                <a:cs typeface="Andalus" panose="02020603050405020304" pitchFamily="18" charset="-78"/>
              </a:rPr>
              <a:t>(ART. 2  DELLA LEGGE N. 86 DEL 26 GIUGNO 2024)</a:t>
            </a:r>
          </a:p>
          <a:p>
            <a:pPr algn="just" eaLnBrk="1" hangingPunct="1">
              <a:buNone/>
            </a:pPr>
            <a:r>
              <a:rPr lang="it-IT" altLang="it-IT" sz="1400" b="1" dirty="0">
                <a:solidFill>
                  <a:srgbClr val="C00000"/>
                </a:solidFill>
              </a:rPr>
              <a:t>PRIMA FASE </a:t>
            </a:r>
          </a:p>
          <a:p>
            <a:pPr algn="just" eaLnBrk="1" hangingPunct="1">
              <a:buNone/>
            </a:pPr>
            <a:endParaRPr lang="it-IT" altLang="it-IT" sz="1100" b="1" dirty="0">
              <a:solidFill>
                <a:srgbClr val="C00000"/>
              </a:solidFill>
            </a:endParaRPr>
          </a:p>
          <a:p>
            <a:pPr algn="just" eaLnBrk="1" hangingPunct="1"/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Atto di </a:t>
            </a:r>
            <a:r>
              <a:rPr lang="it-IT" altLang="it-IT" sz="11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INIZIATIVA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della Regione interessata, sentiti gli ENTI LOCALI</a:t>
            </a:r>
          </a:p>
          <a:p>
            <a:pPr algn="just" eaLnBrk="1" hangingPunct="1">
              <a:buNone/>
            </a:pPr>
            <a:endParaRPr lang="it-IT" altLang="it-IT" sz="1100" b="1" dirty="0">
              <a:solidFill>
                <a:srgbClr val="C00000"/>
              </a:solidFill>
            </a:endParaRPr>
          </a:p>
          <a:p>
            <a:pPr algn="just" eaLnBrk="1" hangingPunct="1"/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Trasmissione da parte del Presidente del Consiglio a </a:t>
            </a:r>
            <a:r>
              <a:rPr lang="it-IT" altLang="it-IT" sz="11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MINISTERI COMPETENTI 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PER MATERIA e al MEF</a:t>
            </a:r>
          </a:p>
          <a:p>
            <a:pPr marL="0" indent="0" algn="just" eaLnBrk="1" hangingPunct="1">
              <a:buNone/>
            </a:pP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                 parere entro 60 GIORNI</a:t>
            </a:r>
          </a:p>
          <a:p>
            <a:pPr algn="just" eaLnBrk="1" hangingPunct="1"/>
            <a:endParaRPr lang="it-IT" altLang="it-IT" sz="11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 hangingPunct="1"/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Decorsi i 60 gg         </a:t>
            </a:r>
            <a:r>
              <a:rPr lang="it-IT" altLang="it-IT" sz="1100" b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cs typeface="Andalus" panose="02020603050405020304" pitchFamily="18" charset="-78"/>
              </a:rPr>
              <a:t>AVVIO DEL NEGOZIATO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, PREVIA INFORMAZIONE ALLE CAMERE E ALLA</a:t>
            </a:r>
          </a:p>
          <a:p>
            <a:pPr marL="0" indent="0" algn="just" eaLnBrk="1" hangingPunct="1">
              <a:buNone/>
            </a:pP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                                        CONFERENZA STATO-REGIONI</a:t>
            </a:r>
          </a:p>
          <a:p>
            <a:pPr marL="0" indent="0" algn="just" eaLnBrk="1" hangingPunct="1">
              <a:buNone/>
            </a:pPr>
            <a:endParaRPr lang="it-IT" altLang="it-IT" sz="1100" b="1" dirty="0">
              <a:solidFill>
                <a:srgbClr val="C00000"/>
              </a:solidFill>
            </a:endParaRPr>
          </a:p>
          <a:p>
            <a:pPr algn="just" eaLnBrk="1" hangingPunct="1"/>
            <a:r>
              <a:rPr lang="it-IT" altLang="it-IT" sz="1100" b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cs typeface="Andalus" panose="02020603050405020304" pitchFamily="18" charset="-78"/>
              </a:rPr>
              <a:t>SCHEMA DI INTESA PRELIMINARE 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negoziato tra Stato e Regione è 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cs typeface="Andalus" panose="02020603050405020304" pitchFamily="18" charset="-78"/>
              </a:rPr>
              <a:t>approvato dal GOVERNO 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(alla seduta</a:t>
            </a:r>
          </a:p>
          <a:p>
            <a:pPr marL="0" indent="0" algn="just" eaLnBrk="1" hangingPunct="1">
              <a:buNone/>
            </a:pP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                                                                   del </a:t>
            </a:r>
            <a:r>
              <a:rPr lang="it-IT" altLang="it-IT" sz="1100" dirty="0" err="1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CdM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partecipa anche Presidente della Giunta regionale)</a:t>
            </a:r>
          </a:p>
          <a:p>
            <a:pPr algn="just" eaLnBrk="1" hangingPunct="1"/>
            <a:endParaRPr lang="it-IT" altLang="it-IT" sz="11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 hangingPunct="1"/>
            <a:endParaRPr lang="it-IT" altLang="it-IT" sz="11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 hangingPunct="1"/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Immediata trasmissione dello stesso alla </a:t>
            </a:r>
            <a:r>
              <a:rPr lang="it-IT" altLang="it-IT" sz="1100" b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cs typeface="Andalus" panose="02020603050405020304" pitchFamily="18" charset="-78"/>
              </a:rPr>
              <a:t>CONFERENZA UNIFICATA </a:t>
            </a:r>
            <a:r>
              <a:rPr lang="it-IT" altLang="it-IT" sz="11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        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parere entro 60 GIORNI</a:t>
            </a:r>
          </a:p>
          <a:p>
            <a:pPr algn="just" eaLnBrk="1" hangingPunct="1"/>
            <a:endParaRPr lang="it-IT" altLang="it-IT" sz="1100" dirty="0">
              <a:solidFill>
                <a:schemeClr val="bg2">
                  <a:lumMod val="50000"/>
                </a:schemeClr>
              </a:solidFill>
              <a:cs typeface="Andalus" panose="02020603050405020304" pitchFamily="18" charset="-78"/>
            </a:endParaRPr>
          </a:p>
          <a:p>
            <a:pPr algn="just" eaLnBrk="1" hangingPunct="1"/>
            <a:endParaRPr lang="it-IT" altLang="it-IT" sz="1100" dirty="0">
              <a:solidFill>
                <a:schemeClr val="bg2">
                  <a:lumMod val="50000"/>
                </a:schemeClr>
              </a:solidFill>
              <a:cs typeface="Andalus" panose="02020603050405020304" pitchFamily="18" charset="-78"/>
            </a:endParaRPr>
          </a:p>
          <a:p>
            <a:pPr algn="just" eaLnBrk="1" hangingPunct="1"/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Dopo parere C.U., e in ogni caso dopo 60 gg. , trasmissione alle </a:t>
            </a:r>
            <a:r>
              <a:rPr lang="it-IT" altLang="it-IT" sz="1100" b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cs typeface="Andalus" panose="02020603050405020304" pitchFamily="18" charset="-78"/>
              </a:rPr>
              <a:t>CAMERE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       ATTI DI INDIRIZZO dei</a:t>
            </a:r>
          </a:p>
          <a:p>
            <a:pPr marL="0" indent="0" algn="just" eaLnBrk="1" hangingPunct="1">
              <a:buNone/>
            </a:pP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                                                                                                                                         competenti organi parlamentari</a:t>
            </a:r>
          </a:p>
          <a:p>
            <a:pPr marL="0" indent="0" algn="just" eaLnBrk="1" hangingPunct="1">
              <a:buNone/>
            </a:pP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                                                                                                                                          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cs typeface="Andalus" panose="02020603050405020304" pitchFamily="18" charset="-78"/>
              </a:rPr>
              <a:t>ENTRO 90 GIORNI</a:t>
            </a:r>
          </a:p>
          <a:p>
            <a:pPr algn="just" eaLnBrk="1" hangingPunct="1"/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Valutato il parere della C.U. e sulla base degli atti di indirizzo parlamentare, e comunque decorso il termine di 90 gg., Presidente del Consiglio dei Ministri predispone lo </a:t>
            </a:r>
            <a:r>
              <a:rPr lang="it-IT" altLang="it-IT" sz="1100" b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cs typeface="Andalus" panose="02020603050405020304" pitchFamily="18" charset="-78"/>
              </a:rPr>
              <a:t>SCHEMA DI INTESA DEFINITIVO 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cs typeface="Andalus" panose="02020603050405020304" pitchFamily="18" charset="-78"/>
              </a:rPr>
              <a:t>AL TERMINE DI UN ULTERIORE NEGOZIATO, OVE NECESSARIO</a:t>
            </a:r>
          </a:p>
          <a:p>
            <a:pPr algn="just" eaLnBrk="1" hangingPunct="1"/>
            <a:endParaRPr lang="it-IT" altLang="it-IT" sz="11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 eaLnBrk="1" hangingPunct="1">
              <a:buFontTx/>
              <a:buNone/>
            </a:pPr>
            <a:endParaRPr lang="it-IT" altLang="it-IT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0" y="2422"/>
            <a:ext cx="9144000" cy="366713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/>
          </a:p>
        </p:txBody>
      </p:sp>
      <p:pic>
        <p:nvPicPr>
          <p:cNvPr id="2053" name="Immagin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"/>
            <a:ext cx="218122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0" y="838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/>
          </a:p>
        </p:txBody>
      </p:sp>
      <p:sp>
        <p:nvSpPr>
          <p:cNvPr id="3" name="Freccia in giù 2">
            <a:extLst>
              <a:ext uri="{FF2B5EF4-FFF2-40B4-BE49-F238E27FC236}">
                <a16:creationId xmlns:a16="http://schemas.microsoft.com/office/drawing/2014/main" id="{68D969AA-A016-48D4-8D15-9690CBB1EF96}"/>
              </a:ext>
            </a:extLst>
          </p:cNvPr>
          <p:cNvSpPr/>
          <p:nvPr/>
        </p:nvSpPr>
        <p:spPr>
          <a:xfrm>
            <a:off x="3410568" y="2008911"/>
            <a:ext cx="228600" cy="197224"/>
          </a:xfrm>
          <a:prstGeom prst="downArrow">
            <a:avLst/>
          </a:prstGeom>
          <a:solidFill>
            <a:srgbClr val="F9B1B3"/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" name="Freccia in giù 8">
            <a:extLst>
              <a:ext uri="{FF2B5EF4-FFF2-40B4-BE49-F238E27FC236}">
                <a16:creationId xmlns:a16="http://schemas.microsoft.com/office/drawing/2014/main" id="{269FF6F6-6569-4860-AC85-A168D23378D3}"/>
              </a:ext>
            </a:extLst>
          </p:cNvPr>
          <p:cNvSpPr/>
          <p:nvPr/>
        </p:nvSpPr>
        <p:spPr>
          <a:xfrm rot="16200000">
            <a:off x="833718" y="2431016"/>
            <a:ext cx="206188" cy="197224"/>
          </a:xfrm>
          <a:prstGeom prst="downArrow">
            <a:avLst/>
          </a:prstGeom>
          <a:solidFill>
            <a:schemeClr val="accent3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2" name="Freccia in giù 11">
            <a:extLst>
              <a:ext uri="{FF2B5EF4-FFF2-40B4-BE49-F238E27FC236}">
                <a16:creationId xmlns:a16="http://schemas.microsoft.com/office/drawing/2014/main" id="{1C863672-9D6C-45C7-9FB9-A88AD322CAF7}"/>
              </a:ext>
            </a:extLst>
          </p:cNvPr>
          <p:cNvSpPr/>
          <p:nvPr/>
        </p:nvSpPr>
        <p:spPr>
          <a:xfrm rot="16200000">
            <a:off x="1790700" y="2866892"/>
            <a:ext cx="197224" cy="121024"/>
          </a:xfrm>
          <a:prstGeom prst="downArrow">
            <a:avLst/>
          </a:prstGeom>
          <a:solidFill>
            <a:schemeClr val="accent3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7" name="Freccia in giù 16">
            <a:extLst>
              <a:ext uri="{FF2B5EF4-FFF2-40B4-BE49-F238E27FC236}">
                <a16:creationId xmlns:a16="http://schemas.microsoft.com/office/drawing/2014/main" id="{CAAE962C-D696-4E72-90BD-C79CE858A425}"/>
              </a:ext>
            </a:extLst>
          </p:cNvPr>
          <p:cNvSpPr/>
          <p:nvPr/>
        </p:nvSpPr>
        <p:spPr>
          <a:xfrm rot="16200000">
            <a:off x="5443818" y="4843182"/>
            <a:ext cx="206188" cy="121024"/>
          </a:xfrm>
          <a:prstGeom prst="downArrow">
            <a:avLst/>
          </a:prstGeom>
          <a:solidFill>
            <a:schemeClr val="accent3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9" name="Freccia in giù 18">
            <a:extLst>
              <a:ext uri="{FF2B5EF4-FFF2-40B4-BE49-F238E27FC236}">
                <a16:creationId xmlns:a16="http://schemas.microsoft.com/office/drawing/2014/main" id="{17663F5C-C046-4E2B-8983-3CA951A4CBFF}"/>
              </a:ext>
            </a:extLst>
          </p:cNvPr>
          <p:cNvSpPr/>
          <p:nvPr/>
        </p:nvSpPr>
        <p:spPr>
          <a:xfrm rot="16200000">
            <a:off x="5215218" y="4233582"/>
            <a:ext cx="206188" cy="121024"/>
          </a:xfrm>
          <a:prstGeom prst="downArrow">
            <a:avLst/>
          </a:prstGeom>
          <a:solidFill>
            <a:schemeClr val="accent3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37DA0D98-14D5-48D6-82D6-9F0E617993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0568" y="3886200"/>
            <a:ext cx="268247" cy="213378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BD2452B4-0655-4BD6-961B-3BC756D771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200" y="4495800"/>
            <a:ext cx="268247" cy="213378"/>
          </a:xfrm>
          <a:prstGeom prst="rect">
            <a:avLst/>
          </a:prstGeom>
        </p:spPr>
      </p:pic>
      <p:sp>
        <p:nvSpPr>
          <p:cNvPr id="18" name="Freccia in giù 17">
            <a:extLst>
              <a:ext uri="{FF2B5EF4-FFF2-40B4-BE49-F238E27FC236}">
                <a16:creationId xmlns:a16="http://schemas.microsoft.com/office/drawing/2014/main" id="{30525BEF-96F0-48DE-B12F-D53997AAEDBD}"/>
              </a:ext>
            </a:extLst>
          </p:cNvPr>
          <p:cNvSpPr/>
          <p:nvPr/>
        </p:nvSpPr>
        <p:spPr>
          <a:xfrm>
            <a:off x="5029200" y="5105400"/>
            <a:ext cx="228600" cy="197224"/>
          </a:xfrm>
          <a:prstGeom prst="downArrow">
            <a:avLst/>
          </a:prstGeom>
          <a:solidFill>
            <a:srgbClr val="F9B1B3"/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82270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1"/>
            <a:ext cx="8382000" cy="533400"/>
          </a:xfrm>
        </p:spPr>
        <p:txBody>
          <a:bodyPr/>
          <a:lstStyle/>
          <a:p>
            <a:pPr algn="ctr" eaLnBrk="1" hangingPunct="1">
              <a:lnSpc>
                <a:spcPts val="4300"/>
              </a:lnSpc>
              <a:buFontTx/>
              <a:buNone/>
            </a:pPr>
            <a:endParaRPr lang="it-IT" altLang="it-IT" sz="18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None/>
            </a:pPr>
            <a:r>
              <a:rPr lang="it-IT" altLang="it-IT" sz="14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LA</a:t>
            </a:r>
            <a:r>
              <a:rPr lang="it-IT" altLang="it-IT" sz="24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 </a:t>
            </a:r>
            <a:r>
              <a:rPr lang="it-IT" altLang="it-IT" sz="14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PROCEDURA PER L’APPROVAZIONE DELLE INTESE</a:t>
            </a:r>
          </a:p>
          <a:p>
            <a:pPr algn="ctr" eaLnBrk="1" hangingPunct="1">
              <a:buNone/>
            </a:pPr>
            <a:r>
              <a:rPr lang="it-IT" altLang="it-IT" sz="14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(ART. 2  DELLA LEGGE N. 86 DEL 26 GIUGNO 2024)</a:t>
            </a:r>
          </a:p>
          <a:p>
            <a:pPr algn="just" eaLnBrk="1" hangingPunct="1">
              <a:buNone/>
            </a:pPr>
            <a:r>
              <a:rPr lang="it-IT" altLang="it-IT" sz="1400" b="1" dirty="0">
                <a:solidFill>
                  <a:srgbClr val="C00000"/>
                </a:solidFill>
              </a:rPr>
              <a:t> SECONDA FASE </a:t>
            </a:r>
          </a:p>
          <a:p>
            <a:pPr algn="just" eaLnBrk="1" hangingPunct="1">
              <a:buNone/>
            </a:pPr>
            <a:endParaRPr lang="it-IT" altLang="it-IT" sz="1400" b="1" dirty="0">
              <a:solidFill>
                <a:srgbClr val="C00000"/>
              </a:solidFill>
            </a:endParaRPr>
          </a:p>
          <a:p>
            <a:pPr algn="just" eaLnBrk="1" hangingPunct="1"/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Trasmissione dello SCHEMA DI INTESA DEFINITIVO ALLA 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cs typeface="Andalus" panose="02020603050405020304" pitchFamily="18" charset="-78"/>
              </a:rPr>
              <a:t>REGIONE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, che lo </a:t>
            </a:r>
            <a:r>
              <a:rPr lang="it-IT" altLang="it-IT" sz="11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APPROVA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consultati gli EE.LL.</a:t>
            </a:r>
          </a:p>
          <a:p>
            <a:pPr algn="just" eaLnBrk="1" hangingPunct="1">
              <a:buNone/>
            </a:pPr>
            <a:endParaRPr lang="it-IT" altLang="it-IT" sz="1100" dirty="0">
              <a:solidFill>
                <a:schemeClr val="bg2">
                  <a:lumMod val="50000"/>
                </a:schemeClr>
              </a:solidFill>
              <a:cs typeface="Andalus" panose="02020603050405020304" pitchFamily="18" charset="-78"/>
            </a:endParaRPr>
          </a:p>
          <a:p>
            <a:pPr algn="just" eaLnBrk="1" hangingPunct="1">
              <a:buNone/>
            </a:pPr>
            <a:endParaRPr lang="it-IT" altLang="it-IT" sz="1100" dirty="0">
              <a:solidFill>
                <a:schemeClr val="bg2">
                  <a:lumMod val="50000"/>
                </a:schemeClr>
              </a:solidFill>
              <a:cs typeface="Andalus" panose="02020603050405020304" pitchFamily="18" charset="-78"/>
            </a:endParaRPr>
          </a:p>
          <a:p>
            <a:pPr algn="just" eaLnBrk="1" hangingPunct="1"/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Entro 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cs typeface="Andalus" panose="02020603050405020304" pitchFamily="18" charset="-78"/>
              </a:rPr>
              <a:t>45 GIORNI 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dalla comunicazione dell’approvazione da parte della Regione      </a:t>
            </a:r>
          </a:p>
          <a:p>
            <a:pPr algn="just" eaLnBrk="1" hangingPunct="1"/>
            <a:endParaRPr lang="it-IT" altLang="it-IT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just" eaLnBrk="1" hangingPunct="1">
              <a:buNone/>
            </a:pPr>
            <a:r>
              <a:rPr lang="it-IT" altLang="it-IT" sz="1200" b="1" dirty="0">
                <a:solidFill>
                  <a:schemeClr val="accent2">
                    <a:lumMod val="75000"/>
                  </a:schemeClr>
                </a:solidFill>
              </a:rPr>
              <a:t>       </a:t>
            </a:r>
          </a:p>
          <a:p>
            <a:pPr marL="0" indent="0" algn="just" eaLnBrk="1" hangingPunct="1">
              <a:buNone/>
            </a:pPr>
            <a:endParaRPr lang="it-IT" altLang="it-IT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just" eaLnBrk="1" hangingPunct="1">
              <a:buNone/>
            </a:pPr>
            <a:endParaRPr lang="it-IT" altLang="it-IT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 hangingPunct="1"/>
            <a:r>
              <a:rPr lang="it-IT" altLang="it-IT" sz="1100" b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cs typeface="Andalus" panose="02020603050405020304" pitchFamily="18" charset="-78"/>
              </a:rPr>
              <a:t>SCHEMA DI INTESA DEFINITIVO  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cs typeface="Andalus" panose="02020603050405020304" pitchFamily="18" charset="-78"/>
              </a:rPr>
              <a:t>è deliberato dal CONSIGLIO DEI MINISTRI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, corredato da una relazione tecnica per la copertura finanziaria </a:t>
            </a:r>
          </a:p>
          <a:p>
            <a:pPr algn="just" eaLnBrk="1" hangingPunct="1"/>
            <a:endParaRPr lang="it-IT" altLang="it-IT" sz="1100" dirty="0">
              <a:solidFill>
                <a:schemeClr val="bg2">
                  <a:lumMod val="50000"/>
                </a:schemeClr>
              </a:solidFill>
              <a:cs typeface="Andalus" panose="02020603050405020304" pitchFamily="18" charset="-78"/>
            </a:endParaRPr>
          </a:p>
          <a:p>
            <a:pPr algn="just" eaLnBrk="1" hangingPunct="1"/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CONTESTUALMENTE è deliberato un </a:t>
            </a:r>
            <a:r>
              <a:rPr lang="it-IT" altLang="it-IT" sz="1100" b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cs typeface="Andalus" panose="02020603050405020304" pitchFamily="18" charset="-78"/>
              </a:rPr>
              <a:t>DISEGNO DI LEGGE DI APPROVAZIONE DELL’INTESA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, </a:t>
            </a:r>
          </a:p>
          <a:p>
            <a:pPr marL="0" indent="0" algn="just" eaLnBrk="1" hangingPunct="1">
              <a:buNone/>
            </a:pP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         che vi è 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cs typeface="Andalus" panose="02020603050405020304" pitchFamily="18" charset="-78"/>
              </a:rPr>
              <a:t>ALLEGATA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       (Alla seduta partecipa il Presidente della Giunta regionale)</a:t>
            </a:r>
          </a:p>
          <a:p>
            <a:pPr algn="just" eaLnBrk="1" hangingPunct="1"/>
            <a:endParaRPr lang="it-IT" altLang="it-IT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 hangingPunct="1"/>
            <a:endParaRPr lang="it-IT" altLang="it-IT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 hangingPunct="1"/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L</a:t>
            </a:r>
            <a:r>
              <a:rPr lang="it-IT" altLang="it-IT" sz="11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’</a:t>
            </a:r>
            <a:r>
              <a:rPr lang="it-IT" altLang="it-IT" sz="1100" b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cs typeface="Andalus" panose="02020603050405020304" pitchFamily="18" charset="-78"/>
              </a:rPr>
              <a:t>INTESA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DEFINITIVA è IMMEDIATAMENTE </a:t>
            </a:r>
            <a:r>
              <a:rPr lang="it-IT" altLang="it-IT" sz="1100" b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cs typeface="Andalus" panose="02020603050405020304" pitchFamily="18" charset="-78"/>
              </a:rPr>
              <a:t>SOTTOSCRITTA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DAL PRESIDENTE DEL CONSIGLIO DEI MINISTRI E DAL PRESIDENTE DELLA GIUNTA REGIONALE</a:t>
            </a:r>
          </a:p>
          <a:p>
            <a:pPr algn="just" eaLnBrk="1" hangingPunct="1"/>
            <a:endParaRPr lang="it-IT" altLang="it-IT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 hangingPunct="1"/>
            <a:endParaRPr lang="it-IT" altLang="it-IT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 hangingPunct="1"/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IL 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cs typeface="Andalus" panose="02020603050405020304" pitchFamily="18" charset="-78"/>
              </a:rPr>
              <a:t>DISEGNO DI LEGGE, cui è allegata l’INTESA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,  è  IMMEDIATAMENTE TRASMESSO </a:t>
            </a:r>
            <a:r>
              <a:rPr lang="it-IT" altLang="it-IT" sz="11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ALLE CAMERE </a:t>
            </a:r>
            <a:r>
              <a:rPr lang="it-IT" altLang="it-IT" sz="11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per la deliberazione, ai sensi dell’art. 116, terzo comma, Cost.</a:t>
            </a:r>
          </a:p>
          <a:p>
            <a:pPr algn="just" eaLnBrk="1" hangingPunct="1"/>
            <a:endParaRPr lang="it-IT" altLang="it-IT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 hangingPunct="1"/>
            <a:endParaRPr lang="it-IT" altLang="it-IT" sz="1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/>
          </a:p>
        </p:txBody>
      </p:sp>
      <p:pic>
        <p:nvPicPr>
          <p:cNvPr id="2053" name="Immagin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"/>
            <a:ext cx="218122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0" y="838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/>
          </a:p>
        </p:txBody>
      </p:sp>
      <p:sp>
        <p:nvSpPr>
          <p:cNvPr id="4" name="Freccia circolare a sinistra 3">
            <a:extLst>
              <a:ext uri="{FF2B5EF4-FFF2-40B4-BE49-F238E27FC236}">
                <a16:creationId xmlns:a16="http://schemas.microsoft.com/office/drawing/2014/main" id="{10F7CC1D-E3F6-4452-8BEB-8A3F92754690}"/>
              </a:ext>
            </a:extLst>
          </p:cNvPr>
          <p:cNvSpPr/>
          <p:nvPr/>
        </p:nvSpPr>
        <p:spPr>
          <a:xfrm>
            <a:off x="6019800" y="2647636"/>
            <a:ext cx="594360" cy="781364"/>
          </a:xfrm>
          <a:prstGeom prst="curvedLeftArrow">
            <a:avLst/>
          </a:prstGeom>
          <a:solidFill>
            <a:srgbClr val="F9B1B3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0" name="Freccia in giù 9">
            <a:extLst>
              <a:ext uri="{FF2B5EF4-FFF2-40B4-BE49-F238E27FC236}">
                <a16:creationId xmlns:a16="http://schemas.microsoft.com/office/drawing/2014/main" id="{F61C7B50-8BE8-4528-BEF1-A87E0027638C}"/>
              </a:ext>
            </a:extLst>
          </p:cNvPr>
          <p:cNvSpPr/>
          <p:nvPr/>
        </p:nvSpPr>
        <p:spPr>
          <a:xfrm>
            <a:off x="3877733" y="2287400"/>
            <a:ext cx="228600" cy="197224"/>
          </a:xfrm>
          <a:prstGeom prst="downArrow">
            <a:avLst/>
          </a:prstGeom>
          <a:solidFill>
            <a:srgbClr val="F9B1B3"/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1" name="Freccia in giù 10">
            <a:extLst>
              <a:ext uri="{FF2B5EF4-FFF2-40B4-BE49-F238E27FC236}">
                <a16:creationId xmlns:a16="http://schemas.microsoft.com/office/drawing/2014/main" id="{4A7F0E4E-241C-4771-B7BD-B90CB98D9CE0}"/>
              </a:ext>
            </a:extLst>
          </p:cNvPr>
          <p:cNvSpPr/>
          <p:nvPr/>
        </p:nvSpPr>
        <p:spPr>
          <a:xfrm>
            <a:off x="1752600" y="4724400"/>
            <a:ext cx="228600" cy="197224"/>
          </a:xfrm>
          <a:prstGeom prst="downArrow">
            <a:avLst/>
          </a:prstGeom>
          <a:solidFill>
            <a:srgbClr val="F9B1B3"/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2" name="Freccia in giù 11">
            <a:extLst>
              <a:ext uri="{FF2B5EF4-FFF2-40B4-BE49-F238E27FC236}">
                <a16:creationId xmlns:a16="http://schemas.microsoft.com/office/drawing/2014/main" id="{294C3BA2-54A1-4744-AC7D-16A7B7CD501F}"/>
              </a:ext>
            </a:extLst>
          </p:cNvPr>
          <p:cNvSpPr/>
          <p:nvPr/>
        </p:nvSpPr>
        <p:spPr>
          <a:xfrm>
            <a:off x="3992033" y="5486400"/>
            <a:ext cx="228600" cy="197224"/>
          </a:xfrm>
          <a:prstGeom prst="downArrow">
            <a:avLst/>
          </a:prstGeom>
          <a:solidFill>
            <a:srgbClr val="F9B1B3"/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816984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617803"/>
            <a:ext cx="8382000" cy="753796"/>
          </a:xfrm>
        </p:spPr>
        <p:txBody>
          <a:bodyPr/>
          <a:lstStyle/>
          <a:p>
            <a:pPr algn="ctr" eaLnBrk="1" hangingPunct="1">
              <a:lnSpc>
                <a:spcPts val="4300"/>
              </a:lnSpc>
              <a:buNone/>
            </a:pPr>
            <a:r>
              <a:rPr lang="it-IT" altLang="it-IT" sz="2800" b="1" kern="1200" dirty="0">
                <a:solidFill>
                  <a:srgbClr val="C00000"/>
                </a:solidFill>
                <a:latin typeface="Century Gothic" panose="020B0502020202020204" pitchFamily="34" charset="0"/>
                <a:cs typeface="Arial" charset="0"/>
              </a:rPr>
              <a:t>MATERIE LEP E MATERIE NON LEP</a:t>
            </a:r>
          </a:p>
          <a:p>
            <a:pPr algn="ctr" eaLnBrk="1" hangingPunct="1">
              <a:buNone/>
            </a:pPr>
            <a:endParaRPr lang="it-IT" altLang="it-IT" sz="24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marL="0" indent="0" algn="just" eaLnBrk="1" hangingPunct="1">
              <a:buNone/>
            </a:pPr>
            <a:r>
              <a:rPr lang="it-IT" altLang="it-IT" sz="14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La Legge Calderoli </a:t>
            </a:r>
            <a:r>
              <a:rPr lang="it-IT" altLang="it-IT" sz="14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distingue</a:t>
            </a:r>
            <a:r>
              <a:rPr lang="it-IT" altLang="it-IT" sz="14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i percorsi per il conseguimento di maggiore autonomia a seconda delle </a:t>
            </a:r>
            <a:r>
              <a:rPr lang="it-IT" altLang="it-IT" sz="14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materie</a:t>
            </a:r>
            <a:r>
              <a:rPr lang="it-IT" altLang="it-IT" sz="14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(o ambiti di materie) oggetto delle richieste.</a:t>
            </a:r>
          </a:p>
          <a:p>
            <a:pPr marL="0" indent="0" algn="just" eaLnBrk="1" hangingPunct="1">
              <a:buNone/>
            </a:pPr>
            <a:endParaRPr lang="it-IT" altLang="it-IT" sz="14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just" eaLnBrk="1" hangingPunct="1">
              <a:buNone/>
            </a:pPr>
            <a:endParaRPr lang="it-IT" altLang="it-IT" sz="14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just" eaLnBrk="1" hangingPunct="1">
              <a:buNone/>
            </a:pPr>
            <a:r>
              <a:rPr lang="it-IT" altLang="it-IT" sz="1400" b="1" dirty="0">
                <a:solidFill>
                  <a:srgbClr val="C00000"/>
                </a:solidFill>
                <a:cs typeface="Andalus" panose="02020603050405020304" pitchFamily="18" charset="-78"/>
              </a:rPr>
              <a:t>MATERIE LEP (espressamente elencate all’articolo 3, comma 3): </a:t>
            </a:r>
            <a:r>
              <a:rPr lang="it-IT" altLang="it-IT" sz="14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l’attribuzione ed il trasferimento di ulteriori funzioni nelle </a:t>
            </a:r>
            <a:r>
              <a:rPr lang="it-IT" altLang="it-IT" sz="14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MATERIE LEP </a:t>
            </a:r>
            <a:r>
              <a:rPr lang="it-IT" altLang="it-IT" sz="14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è consentita </a:t>
            </a:r>
            <a:r>
              <a:rPr lang="it-IT" altLang="it-IT" sz="1400" b="1" dirty="0">
                <a:solidFill>
                  <a:srgbClr val="C00000"/>
                </a:solidFill>
                <a:cs typeface="Andalus" panose="02020603050405020304" pitchFamily="18" charset="-78"/>
              </a:rPr>
              <a:t>solo dopo </a:t>
            </a:r>
            <a:r>
              <a:rPr lang="it-IT" altLang="it-IT" sz="14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la determinazione dei</a:t>
            </a:r>
            <a:r>
              <a:rPr lang="it-IT" altLang="it-IT" sz="1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it-IT" altLang="it-IT" sz="1400" b="1" dirty="0">
                <a:solidFill>
                  <a:srgbClr val="C00000"/>
                </a:solidFill>
                <a:cs typeface="Andalus" panose="02020603050405020304" pitchFamily="18" charset="-78"/>
              </a:rPr>
              <a:t>LEP</a:t>
            </a:r>
            <a:r>
              <a:rPr lang="it-IT" altLang="it-IT" sz="1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it-IT" altLang="it-IT" sz="14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e dei relativi </a:t>
            </a:r>
            <a:r>
              <a:rPr lang="it-IT" altLang="it-IT" sz="1400" b="1" dirty="0">
                <a:solidFill>
                  <a:srgbClr val="C00000"/>
                </a:solidFill>
                <a:cs typeface="Andalus" panose="02020603050405020304" pitchFamily="18" charset="-78"/>
              </a:rPr>
              <a:t>costi e fabbisogni standard </a:t>
            </a:r>
          </a:p>
          <a:p>
            <a:pPr marL="0" indent="0" algn="just" eaLnBrk="1" hangingPunct="1">
              <a:buNone/>
            </a:pPr>
            <a:r>
              <a:rPr lang="it-IT" altLang="it-IT" sz="1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it-IT" altLang="it-IT" sz="1200" dirty="0">
              <a:solidFill>
                <a:schemeClr val="bg2">
                  <a:lumMod val="50000"/>
                </a:schemeClr>
              </a:solidFill>
              <a:cs typeface="Andalus" panose="02020603050405020304" pitchFamily="18" charset="-78"/>
            </a:endParaRPr>
          </a:p>
          <a:p>
            <a:pPr marL="0" indent="0" algn="just" eaLnBrk="1" hangingPunct="1">
              <a:buNone/>
            </a:pPr>
            <a:r>
              <a:rPr lang="it-IT" altLang="it-IT" sz="12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1.	Norme generali sull’istruzione;</a:t>
            </a:r>
          </a:p>
          <a:p>
            <a:pPr marL="0" indent="0" algn="just" eaLnBrk="1" hangingPunct="1">
              <a:buNone/>
            </a:pPr>
            <a:r>
              <a:rPr lang="it-IT" altLang="it-IT" sz="12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2.	Tutela dell’ambiente, dell’ecosistema e dei beni culturali;</a:t>
            </a:r>
          </a:p>
          <a:p>
            <a:pPr marL="0" indent="0" algn="just" eaLnBrk="1" hangingPunct="1">
              <a:buNone/>
            </a:pPr>
            <a:r>
              <a:rPr lang="it-IT" altLang="it-IT" sz="12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3.	Tutela e sicurezza del lavoro;</a:t>
            </a:r>
          </a:p>
          <a:p>
            <a:pPr marL="0" indent="0" algn="just" eaLnBrk="1" hangingPunct="1">
              <a:buNone/>
            </a:pPr>
            <a:r>
              <a:rPr lang="it-IT" altLang="it-IT" sz="12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4.	Istruzione;</a:t>
            </a:r>
          </a:p>
          <a:p>
            <a:pPr marL="0" indent="0" algn="just" eaLnBrk="1" hangingPunct="1">
              <a:buNone/>
            </a:pPr>
            <a:r>
              <a:rPr lang="it-IT" altLang="it-IT" sz="12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5.	Ricerca scientifica e tecnologica e sostegno all’innovazione per i settori produttivi;</a:t>
            </a:r>
          </a:p>
          <a:p>
            <a:pPr marL="0" indent="0" algn="just" eaLnBrk="1" hangingPunct="1">
              <a:buNone/>
            </a:pPr>
            <a:r>
              <a:rPr lang="it-IT" altLang="it-IT" sz="12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6.	Tutela della salute;</a:t>
            </a:r>
          </a:p>
          <a:p>
            <a:pPr marL="0" indent="0" algn="just" eaLnBrk="1" hangingPunct="1">
              <a:buNone/>
            </a:pPr>
            <a:r>
              <a:rPr lang="it-IT" altLang="it-IT" sz="12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7.	Alimentazione;</a:t>
            </a:r>
          </a:p>
          <a:p>
            <a:pPr marL="0" indent="0" algn="just" eaLnBrk="1" hangingPunct="1">
              <a:buNone/>
            </a:pPr>
            <a:r>
              <a:rPr lang="it-IT" altLang="it-IT" sz="12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8.	Ordinamento sportivo;</a:t>
            </a:r>
          </a:p>
          <a:p>
            <a:pPr marL="0" indent="0" algn="just" eaLnBrk="1" hangingPunct="1">
              <a:buNone/>
            </a:pPr>
            <a:r>
              <a:rPr lang="it-IT" altLang="it-IT" sz="12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9.	Governo del territorio;</a:t>
            </a:r>
          </a:p>
          <a:p>
            <a:pPr marL="0" indent="0" algn="just" eaLnBrk="1" hangingPunct="1">
              <a:buNone/>
            </a:pPr>
            <a:r>
              <a:rPr lang="it-IT" altLang="it-IT" sz="12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10.	Porti e aeroporti civili;</a:t>
            </a:r>
          </a:p>
          <a:p>
            <a:pPr marL="0" indent="0" algn="just" eaLnBrk="1" hangingPunct="1">
              <a:buNone/>
            </a:pPr>
            <a:r>
              <a:rPr lang="it-IT" altLang="it-IT" sz="12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11.	Grandi reti di trasporto e di navigazione;</a:t>
            </a:r>
          </a:p>
          <a:p>
            <a:pPr marL="0" indent="0" algn="just" eaLnBrk="1" hangingPunct="1">
              <a:buNone/>
            </a:pPr>
            <a:r>
              <a:rPr lang="it-IT" altLang="it-IT" sz="12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12.	Ordinamento della comunicazione;</a:t>
            </a:r>
          </a:p>
          <a:p>
            <a:pPr marL="0" indent="0" algn="just" eaLnBrk="1" hangingPunct="1">
              <a:buNone/>
            </a:pPr>
            <a:r>
              <a:rPr lang="it-IT" altLang="it-IT" sz="12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13.	Produzione, trasporto e distribuzione nazionale dell’energia;</a:t>
            </a:r>
          </a:p>
          <a:p>
            <a:pPr marL="0" indent="0" algn="just" eaLnBrk="1" hangingPunct="1">
              <a:buNone/>
            </a:pPr>
            <a:r>
              <a:rPr lang="it-IT" altLang="it-IT" sz="12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14.	Valorizzazione dei beni culturali e ambientali e promozione e organizzazione di attività culturali.</a:t>
            </a:r>
          </a:p>
          <a:p>
            <a:pPr marL="0" indent="0" algn="just" eaLnBrk="1" hangingPunct="1">
              <a:buNone/>
            </a:pPr>
            <a:endParaRPr lang="it-IT" altLang="it-IT" sz="14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just" eaLnBrk="1" hangingPunct="1">
              <a:buNone/>
            </a:pPr>
            <a:endParaRPr lang="it-IT" altLang="it-IT" sz="1400" b="1" dirty="0">
              <a:solidFill>
                <a:schemeClr val="accent2">
                  <a:lumMod val="75000"/>
                </a:schemeClr>
              </a:solidFill>
              <a:highlight>
                <a:srgbClr val="FFFF00"/>
              </a:highlight>
            </a:endParaRPr>
          </a:p>
          <a:p>
            <a:pPr algn="ctr" eaLnBrk="1" hangingPunct="1">
              <a:buFontTx/>
              <a:buNone/>
            </a:pPr>
            <a:endParaRPr lang="it-IT" altLang="it-IT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0" y="-6615"/>
            <a:ext cx="9144000" cy="366713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2053" name="Immagin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"/>
            <a:ext cx="218122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0" y="838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89F4BAC1-8D41-4782-B985-DFB484FD34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2209800"/>
            <a:ext cx="304799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3781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609559"/>
            <a:ext cx="8382000" cy="595354"/>
          </a:xfrm>
        </p:spPr>
        <p:txBody>
          <a:bodyPr/>
          <a:lstStyle/>
          <a:p>
            <a:pPr algn="ctr" eaLnBrk="1" hangingPunct="1">
              <a:lnSpc>
                <a:spcPts val="4300"/>
              </a:lnSpc>
              <a:buNone/>
            </a:pPr>
            <a:r>
              <a:rPr lang="it-IT" altLang="it-IT" sz="2800" b="1" kern="1200" dirty="0">
                <a:solidFill>
                  <a:srgbClr val="C00000"/>
                </a:solidFill>
                <a:latin typeface="Century Gothic" panose="020B0502020202020204" pitchFamily="34" charset="0"/>
                <a:cs typeface="Arial" charset="0"/>
              </a:rPr>
              <a:t>MATERIE LEP E MATERIE NON LEP</a:t>
            </a:r>
          </a:p>
          <a:p>
            <a:pPr algn="ctr" eaLnBrk="1" hangingPunct="1">
              <a:lnSpc>
                <a:spcPts val="4300"/>
              </a:lnSpc>
              <a:buFontTx/>
              <a:buNone/>
            </a:pPr>
            <a:endParaRPr lang="it-IT" altLang="it-IT" sz="18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None/>
            </a:pPr>
            <a:endParaRPr lang="it-IT" altLang="it-IT" sz="24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marL="0" indent="0" algn="just" eaLnBrk="1" hangingPunct="1">
              <a:buNone/>
            </a:pPr>
            <a:endParaRPr lang="it-IT" altLang="it-IT" sz="14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just" eaLnBrk="1" hangingPunct="1">
              <a:buNone/>
            </a:pPr>
            <a:r>
              <a:rPr lang="it-IT" altLang="it-IT" sz="1600" b="1" dirty="0">
                <a:solidFill>
                  <a:srgbClr val="C00000"/>
                </a:solidFill>
                <a:cs typeface="Andalus" panose="02020603050405020304" pitchFamily="18" charset="-78"/>
              </a:rPr>
              <a:t>MATERIE NON LEP</a:t>
            </a:r>
            <a:r>
              <a:rPr lang="it-IT" altLang="it-IT" sz="1600" b="1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il trasferimento di ulteriori funzioni nelle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MATERIE NON LEP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può essere effettuato, secondo le modalità, le procedure e i tempi indicati </a:t>
            </a:r>
            <a:r>
              <a:rPr lang="it-IT" altLang="it-IT" sz="1600" b="1" dirty="0">
                <a:solidFill>
                  <a:srgbClr val="C00000"/>
                </a:solidFill>
                <a:cs typeface="Andalus" panose="02020603050405020304" pitchFamily="18" charset="-78"/>
              </a:rPr>
              <a:t>nelle singole intese, dalla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data di </a:t>
            </a:r>
            <a:r>
              <a:rPr lang="it-IT" altLang="it-IT" sz="1600" b="1" dirty="0">
                <a:solidFill>
                  <a:srgbClr val="C00000"/>
                </a:solidFill>
                <a:cs typeface="Andalus" panose="02020603050405020304" pitchFamily="18" charset="-78"/>
              </a:rPr>
              <a:t>entrata in vigore della legge n. 86/2024</a:t>
            </a:r>
            <a:r>
              <a:rPr lang="it-IT" altLang="it-IT" sz="1600" b="1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marL="0" indent="0" algn="just" eaLnBrk="1" hangingPunct="1">
              <a:buNone/>
            </a:pPr>
            <a:r>
              <a:rPr lang="it-IT" altLang="it-IT" sz="1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marL="0" indent="0" algn="just" eaLnBrk="1" hangingPunct="1">
              <a:buNone/>
            </a:pPr>
            <a:endParaRPr lang="it-IT" altLang="it-IT" sz="1400" dirty="0">
              <a:solidFill>
                <a:schemeClr val="bg2">
                  <a:lumMod val="50000"/>
                </a:schemeClr>
              </a:solidFill>
              <a:cs typeface="Andalus" panose="02020603050405020304" pitchFamily="18" charset="-78"/>
            </a:endParaRPr>
          </a:p>
          <a:p>
            <a:pPr marL="0" indent="0" algn="just" eaLnBrk="1" hangingPunct="1">
              <a:buNone/>
            </a:pPr>
            <a:r>
              <a:rPr lang="it-IT" altLang="it-IT" sz="14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1.	Organizzazione della giustizia di pace;</a:t>
            </a:r>
          </a:p>
          <a:p>
            <a:pPr marL="0" indent="0" algn="just" eaLnBrk="1" hangingPunct="1">
              <a:buNone/>
            </a:pPr>
            <a:r>
              <a:rPr lang="it-IT" altLang="it-IT" sz="14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2.	Rapporti internazionali e con l’UE della Regione;</a:t>
            </a:r>
          </a:p>
          <a:p>
            <a:pPr marL="0" indent="0" algn="just" eaLnBrk="1" hangingPunct="1">
              <a:buNone/>
            </a:pPr>
            <a:r>
              <a:rPr lang="it-IT" altLang="it-IT" sz="14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3.	Commercio con l’estero;</a:t>
            </a:r>
          </a:p>
          <a:p>
            <a:pPr marL="0" indent="0" algn="just" eaLnBrk="1" hangingPunct="1">
              <a:buNone/>
            </a:pPr>
            <a:r>
              <a:rPr lang="it-IT" altLang="it-IT" sz="14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4.	Professioni;</a:t>
            </a:r>
          </a:p>
          <a:p>
            <a:pPr marL="0" indent="0" algn="just" eaLnBrk="1" hangingPunct="1">
              <a:buNone/>
            </a:pPr>
            <a:r>
              <a:rPr lang="it-IT" altLang="it-IT" sz="14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5.	Protezione civile;</a:t>
            </a:r>
          </a:p>
          <a:p>
            <a:pPr marL="0" indent="0" algn="just" eaLnBrk="1" hangingPunct="1">
              <a:buNone/>
            </a:pPr>
            <a:r>
              <a:rPr lang="it-IT" altLang="it-IT" sz="14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6.	Previdenza complementare e integrativa;</a:t>
            </a:r>
          </a:p>
          <a:p>
            <a:pPr marL="0" indent="0" algn="just" eaLnBrk="1" hangingPunct="1">
              <a:buNone/>
            </a:pPr>
            <a:r>
              <a:rPr lang="it-IT" altLang="it-IT" sz="14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7.	Coordinamento della finanza pubblica e del sistema tributario;</a:t>
            </a:r>
          </a:p>
          <a:p>
            <a:pPr marL="0" indent="0" algn="just" eaLnBrk="1" hangingPunct="1">
              <a:buNone/>
            </a:pPr>
            <a:r>
              <a:rPr lang="it-IT" altLang="it-IT" sz="14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8.	Casse di risparmio, casse rurali, aziende di credito a carattere regionale;</a:t>
            </a:r>
          </a:p>
          <a:p>
            <a:pPr marL="0" indent="0" algn="just" eaLnBrk="1" hangingPunct="1">
              <a:buNone/>
            </a:pPr>
            <a:r>
              <a:rPr lang="it-IT" altLang="it-IT" sz="14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9.	Enti di credito fondiario e agrario a carattere regionale</a:t>
            </a:r>
          </a:p>
          <a:p>
            <a:pPr marL="0" indent="0" algn="just" eaLnBrk="1" hangingPunct="1">
              <a:buNone/>
            </a:pPr>
            <a:endParaRPr lang="it-IT" altLang="it-IT" sz="1400" b="1" dirty="0">
              <a:solidFill>
                <a:schemeClr val="accent2">
                  <a:lumMod val="75000"/>
                </a:schemeClr>
              </a:solidFill>
              <a:highlight>
                <a:srgbClr val="FFFF00"/>
              </a:highlight>
            </a:endParaRPr>
          </a:p>
          <a:p>
            <a:pPr algn="ctr" eaLnBrk="1" hangingPunct="1">
              <a:buFontTx/>
              <a:buNone/>
            </a:pPr>
            <a:endParaRPr lang="it-IT" altLang="it-IT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2053" name="Immagin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"/>
            <a:ext cx="218122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0" y="838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6E7EECE7-982C-4729-8CA1-EB5634AA90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6318" y="1752600"/>
            <a:ext cx="591363" cy="45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0515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519112"/>
            <a:ext cx="8382000" cy="1004888"/>
          </a:xfrm>
        </p:spPr>
        <p:txBody>
          <a:bodyPr/>
          <a:lstStyle/>
          <a:p>
            <a:pPr algn="ctr" eaLnBrk="1" hangingPunct="1">
              <a:buNone/>
            </a:pPr>
            <a:r>
              <a:rPr lang="it-IT" altLang="it-IT" sz="2800" b="1" kern="1200" dirty="0">
                <a:solidFill>
                  <a:srgbClr val="C00000"/>
                </a:solidFill>
                <a:latin typeface="Century Gothic" panose="020B0502020202020204" pitchFamily="34" charset="0"/>
                <a:cs typeface="Arial" charset="0"/>
              </a:rPr>
              <a:t>DETERMINAZIONE DEI LEP</a:t>
            </a:r>
          </a:p>
          <a:p>
            <a:pPr algn="ctr" eaLnBrk="1" hangingPunct="1">
              <a:buNone/>
            </a:pPr>
            <a:r>
              <a:rPr lang="it-IT" altLang="it-IT" sz="2400" b="1" kern="1200" dirty="0">
                <a:solidFill>
                  <a:srgbClr val="C00000"/>
                </a:solidFill>
                <a:latin typeface="Century Gothic" panose="020B0502020202020204" pitchFamily="34" charset="0"/>
                <a:cs typeface="Arial" charset="0"/>
              </a:rPr>
              <a:t>la procedura prevista dalla Legge Calderoli</a:t>
            </a:r>
            <a:endParaRPr lang="it-IT" altLang="it-IT" sz="24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None/>
            </a:pPr>
            <a:endParaRPr lang="it-IT" altLang="it-IT" sz="2000" b="1" kern="1200" dirty="0">
              <a:solidFill>
                <a:srgbClr val="C00000"/>
              </a:solidFill>
              <a:latin typeface="Century Gothic" panose="020B0502020202020204" pitchFamily="34" charset="0"/>
              <a:cs typeface="Arial" charset="0"/>
            </a:endParaRPr>
          </a:p>
          <a:p>
            <a:pPr marL="0" indent="0" algn="ctr" eaLnBrk="1" hangingPunct="1">
              <a:buNone/>
            </a:pPr>
            <a:endParaRPr lang="it-IT" altLang="it-IT" sz="14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 hangingPunct="1">
              <a:buFont typeface="+mj-lt"/>
              <a:buAutoNum type="arabicPeriod"/>
            </a:pP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Entro 24 mesi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devono essere adottati uno o più </a:t>
            </a:r>
            <a:r>
              <a:rPr lang="it-IT" altLang="it-IT" sz="1600" b="1" kern="1200" dirty="0">
                <a:solidFill>
                  <a:srgbClr val="C00000"/>
                </a:solidFill>
                <a:latin typeface="Century Gothic" panose="020B0502020202020204" pitchFamily="34" charset="0"/>
                <a:cs typeface="Arial" charset="0"/>
              </a:rPr>
              <a:t>decreti legislativi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per l’individuazione dei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LEP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, sulla base dei principi e criteri direttivi di cui alle disposizioni contenute nella legge di bilancio per il 2023 (articolo 1, commi da 791 a 801-bis).</a:t>
            </a:r>
          </a:p>
          <a:p>
            <a:pPr algn="just" eaLnBrk="1" hangingPunct="1"/>
            <a:endParaRPr lang="it-IT" altLang="it-IT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 hangingPunct="1"/>
            <a:endParaRPr lang="it-IT" altLang="it-IT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 hangingPunct="1"/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I decreti legislativi sono adottati previa acquisizione del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parere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della </a:t>
            </a:r>
            <a:r>
              <a:rPr lang="it-IT" altLang="it-IT" sz="1600" b="1" kern="1200" dirty="0">
                <a:solidFill>
                  <a:srgbClr val="C00000"/>
                </a:solidFill>
                <a:latin typeface="Century Gothic" panose="020B0502020202020204" pitchFamily="34" charset="0"/>
                <a:cs typeface="Arial" charset="0"/>
              </a:rPr>
              <a:t>Conferenza unificata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e sono successivamente trasmessi alle Camere per l'espressione dei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pareri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da parte delle </a:t>
            </a:r>
            <a:r>
              <a:rPr lang="it-IT" altLang="it-IT" sz="1600" b="1" kern="1200" dirty="0">
                <a:solidFill>
                  <a:srgbClr val="C00000"/>
                </a:solidFill>
                <a:latin typeface="Century Gothic" panose="020B0502020202020204" pitchFamily="34" charset="0"/>
                <a:cs typeface="Arial" charset="0"/>
              </a:rPr>
              <a:t>Commissioni parlamentari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competenti per materia e per i profili finanziari, che si pronunciano entro il termine di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45 giorni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dalla data di trasmissione, decorso il quale il decreto legislativo può essere comunque adottato. </a:t>
            </a:r>
          </a:p>
          <a:p>
            <a:pPr algn="just" eaLnBrk="1" hangingPunct="1"/>
            <a:endParaRPr lang="it-IT" altLang="it-IT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 hangingPunct="1"/>
            <a:endParaRPr lang="it-IT" altLang="it-IT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 hangingPunct="1"/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Successivamente, i </a:t>
            </a:r>
            <a:r>
              <a:rPr lang="it-IT" altLang="it-IT" sz="1600" b="1" kern="1200" dirty="0">
                <a:solidFill>
                  <a:srgbClr val="C00000"/>
                </a:solidFill>
                <a:latin typeface="Century Gothic" panose="020B0502020202020204" pitchFamily="34" charset="0"/>
                <a:cs typeface="Arial" charset="0"/>
              </a:rPr>
              <a:t>LEP</a:t>
            </a:r>
            <a:r>
              <a:rPr lang="it-IT" altLang="it-IT" sz="16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possono essere </a:t>
            </a:r>
            <a:r>
              <a:rPr lang="it-IT" altLang="it-IT" sz="1600" b="1" kern="1200" dirty="0">
                <a:solidFill>
                  <a:srgbClr val="C00000"/>
                </a:solidFill>
                <a:latin typeface="Century Gothic" panose="020B0502020202020204" pitchFamily="34" charset="0"/>
                <a:cs typeface="Arial" charset="0"/>
              </a:rPr>
              <a:t>aggiornati periodicamente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, anche al fine di tenere conto del mutamento del contesto socio-economico o dell’evoluzione della tecnologia,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con DPCM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(sempre previo parere della CU e delle Commissioni parlamentari)</a:t>
            </a:r>
          </a:p>
          <a:p>
            <a:pPr marL="0" indent="0" algn="just" eaLnBrk="1" hangingPunct="1">
              <a:buNone/>
            </a:pPr>
            <a:endParaRPr lang="it-IT" altLang="it-IT" sz="1400" b="1" dirty="0">
              <a:solidFill>
                <a:schemeClr val="accent2">
                  <a:lumMod val="75000"/>
                </a:schemeClr>
              </a:solidFill>
              <a:highlight>
                <a:srgbClr val="FFFF00"/>
              </a:highlight>
            </a:endParaRPr>
          </a:p>
          <a:p>
            <a:pPr marL="0" indent="0" algn="just" eaLnBrk="1" hangingPunct="1">
              <a:buNone/>
            </a:pPr>
            <a:endParaRPr lang="it-IT" altLang="it-IT" sz="1400" b="1" dirty="0">
              <a:solidFill>
                <a:schemeClr val="accent2">
                  <a:lumMod val="75000"/>
                </a:schemeClr>
              </a:solidFill>
              <a:highlight>
                <a:srgbClr val="FFFF00"/>
              </a:highlight>
            </a:endParaRPr>
          </a:p>
          <a:p>
            <a:pPr algn="ctr" eaLnBrk="1" hangingPunct="1">
              <a:buFontTx/>
              <a:buNone/>
            </a:pPr>
            <a:endParaRPr lang="it-IT" altLang="it-IT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2053" name="Immagin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"/>
            <a:ext cx="218122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0" y="838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0056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685800"/>
            <a:ext cx="8382000" cy="685799"/>
          </a:xfrm>
        </p:spPr>
        <p:txBody>
          <a:bodyPr/>
          <a:lstStyle/>
          <a:p>
            <a:pPr algn="ctr" eaLnBrk="1" hangingPunct="1">
              <a:lnSpc>
                <a:spcPts val="4300"/>
              </a:lnSpc>
              <a:buFontTx/>
              <a:buNone/>
            </a:pPr>
            <a:endParaRPr lang="it-IT" altLang="it-IT" sz="18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None/>
            </a:pPr>
            <a:endParaRPr lang="it-IT" altLang="it-IT" sz="24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None/>
            </a:pPr>
            <a:endParaRPr lang="it-IT" altLang="it-IT" sz="24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None/>
            </a:pPr>
            <a:endParaRPr lang="it-IT" altLang="it-IT" sz="28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 eaLnBrk="1" hangingPunct="1">
              <a:buNone/>
            </a:pPr>
            <a:r>
              <a:rPr lang="it-IT" altLang="it-IT" sz="2800" b="1" kern="1200" dirty="0">
                <a:solidFill>
                  <a:srgbClr val="C00000"/>
                </a:solidFill>
                <a:latin typeface="Century Gothic" panose="020B0502020202020204" pitchFamily="34" charset="0"/>
                <a:cs typeface="Arial" charset="0"/>
              </a:rPr>
              <a:t>IL PERCORSO PER L’AUTONOMIA:</a:t>
            </a:r>
          </a:p>
          <a:p>
            <a:pPr algn="ctr" eaLnBrk="1" hangingPunct="1">
              <a:buNone/>
            </a:pPr>
            <a:endParaRPr lang="it-IT" altLang="it-IT" sz="2800" b="1" kern="1200" dirty="0">
              <a:solidFill>
                <a:srgbClr val="C00000"/>
              </a:solidFill>
              <a:latin typeface="Century Gothic" panose="020B0502020202020204" pitchFamily="34" charset="0"/>
              <a:cs typeface="Arial" charset="0"/>
            </a:endParaRPr>
          </a:p>
          <a:p>
            <a:pPr algn="ctr" eaLnBrk="1" hangingPunct="1">
              <a:buNone/>
            </a:pPr>
            <a:r>
              <a:rPr lang="it-IT" altLang="it-IT" sz="2800" b="1" kern="1200" dirty="0">
                <a:solidFill>
                  <a:srgbClr val="C00000"/>
                </a:solidFill>
                <a:latin typeface="Century Gothic" panose="020B0502020202020204" pitchFamily="34" charset="0"/>
                <a:cs typeface="Arial" charset="0"/>
              </a:rPr>
              <a:t>LE ULTIME NOVITA’</a:t>
            </a:r>
          </a:p>
          <a:p>
            <a:pPr algn="ctr" eaLnBrk="1" hangingPunct="1">
              <a:buNone/>
            </a:pPr>
            <a:endParaRPr lang="it-IT" altLang="it-IT" sz="24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just" eaLnBrk="1" hangingPunct="1"/>
            <a:endParaRPr lang="it-IT" altLang="it-IT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 eaLnBrk="1" hangingPunct="1">
              <a:buFontTx/>
              <a:buNone/>
            </a:pPr>
            <a:endParaRPr lang="it-IT" altLang="it-IT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/>
          </a:p>
        </p:txBody>
      </p:sp>
      <p:pic>
        <p:nvPicPr>
          <p:cNvPr id="2053" name="Immagin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"/>
            <a:ext cx="218122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0" y="838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/>
          </a:p>
        </p:txBody>
      </p:sp>
    </p:spTree>
    <p:extLst>
      <p:ext uri="{BB962C8B-B14F-4D97-AF65-F5344CB8AC3E}">
        <p14:creationId xmlns:p14="http://schemas.microsoft.com/office/powerpoint/2010/main" val="58615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FF0000"/>
              </a:solidFill>
            </a:endParaRPr>
          </a:p>
        </p:txBody>
      </p:sp>
      <p:pic>
        <p:nvPicPr>
          <p:cNvPr id="24580" name="Immagin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52400"/>
            <a:ext cx="218122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Text Box 5"/>
          <p:cNvSpPr txBox="1">
            <a:spLocks noChangeArrowheads="1"/>
          </p:cNvSpPr>
          <p:nvPr/>
        </p:nvSpPr>
        <p:spPr bwMode="auto">
          <a:xfrm rot="5400000">
            <a:off x="3732213" y="-2665413"/>
            <a:ext cx="458787" cy="366713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rot="10800000" vert="eaVert"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0" y="838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2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PREMESSA</a:t>
            </a:r>
            <a:endParaRPr lang="it-IT" sz="2800" dirty="0"/>
          </a:p>
        </p:txBody>
      </p:sp>
      <p:sp>
        <p:nvSpPr>
          <p:cNvPr id="15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>
            <a:lvl1pPr marL="266700" indent="-2667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>
              <a:buNone/>
            </a:pPr>
            <a:r>
              <a:rPr lang="it-IT" altLang="it-IT" dirty="0"/>
              <a:t> </a:t>
            </a:r>
          </a:p>
          <a:p>
            <a:endParaRPr lang="it-IT" altLang="it-IT" dirty="0"/>
          </a:p>
          <a:p>
            <a:endParaRPr lang="it-IT" altLang="it-IT" dirty="0"/>
          </a:p>
        </p:txBody>
      </p:sp>
      <p:sp>
        <p:nvSpPr>
          <p:cNvPr id="2" name="Rettangolo 1"/>
          <p:cNvSpPr/>
          <p:nvPr/>
        </p:nvSpPr>
        <p:spPr>
          <a:xfrm>
            <a:off x="381000" y="513724"/>
            <a:ext cx="8305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altLang="it-IT" sz="2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 </a:t>
            </a:r>
            <a:endParaRPr lang="it-IT" altLang="it-IT" sz="32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198967" y="1610426"/>
            <a:ext cx="8724900" cy="4942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66700" indent="-2667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it-IT" altLang="it-IT" sz="2000" b="1" dirty="0">
                <a:solidFill>
                  <a:srgbClr val="800000"/>
                </a:solidFill>
              </a:rPr>
              <a:t> </a:t>
            </a:r>
          </a:p>
        </p:txBody>
      </p:sp>
      <p:sp>
        <p:nvSpPr>
          <p:cNvPr id="3" name="Rettangolo 2"/>
          <p:cNvSpPr/>
          <p:nvPr/>
        </p:nvSpPr>
        <p:spPr>
          <a:xfrm>
            <a:off x="457200" y="1905000"/>
            <a:ext cx="4572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hangingPunct="0">
              <a:spcBef>
                <a:spcPct val="20000"/>
              </a:spcBef>
            </a:pPr>
            <a:r>
              <a:rPr lang="it-IT" sz="2000" b="1" dirty="0">
                <a:solidFill>
                  <a:srgbClr val="808080">
                    <a:lumMod val="50000"/>
                  </a:srgbClr>
                </a:solidFill>
              </a:rPr>
              <a:t>La Regione del Veneto è stata la </a:t>
            </a:r>
            <a:r>
              <a:rPr lang="it-IT" sz="2000" b="1" dirty="0">
                <a:solidFill>
                  <a:srgbClr val="C00000"/>
                </a:solidFill>
              </a:rPr>
              <a:t>prima Regione italiana </a:t>
            </a:r>
            <a:r>
              <a:rPr lang="it-IT" sz="2000" b="1" dirty="0">
                <a:solidFill>
                  <a:srgbClr val="808080">
                    <a:lumMod val="50000"/>
                  </a:srgbClr>
                </a:solidFill>
              </a:rPr>
              <a:t>ad intraprendere il percorso di cui a</a:t>
            </a:r>
            <a:r>
              <a:rPr lang="it-IT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ll’</a:t>
            </a:r>
            <a:r>
              <a:rPr lang="it-IT" sz="2000" b="1" dirty="0">
                <a:solidFill>
                  <a:srgbClr val="C00000"/>
                </a:solidFill>
              </a:rPr>
              <a:t>articolo 116, comma 3, della Costituzione</a:t>
            </a:r>
            <a:r>
              <a:rPr lang="it-IT" sz="2000" b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, che prevede la possibilità di attribuire, alle Regioni che ne facciano richiesta, </a:t>
            </a:r>
            <a:r>
              <a:rPr lang="it-IT" sz="2000" b="1" dirty="0">
                <a:solidFill>
                  <a:srgbClr val="C00000"/>
                </a:solidFill>
              </a:rPr>
              <a:t>ulteriori forme e condizioni particolari di autonomia</a:t>
            </a:r>
            <a:r>
              <a:rPr lang="it-IT" sz="2000" b="1" dirty="0">
                <a:solidFill>
                  <a:srgbClr val="4D4D4D"/>
                </a:solidFill>
              </a:rPr>
              <a:t>.</a:t>
            </a:r>
          </a:p>
        </p:txBody>
      </p:sp>
      <p:sp>
        <p:nvSpPr>
          <p:cNvPr id="5" name="AutoShape 2" descr="Risultati immagini per mappa italia veneto evidenziat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966049"/>
            <a:ext cx="27432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67623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D01719-61A0-4AE0-B5BE-794CA6D211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475721"/>
            <a:ext cx="7848600" cy="761999"/>
          </a:xfrm>
        </p:spPr>
        <p:txBody>
          <a:bodyPr/>
          <a:lstStyle/>
          <a:p>
            <a:r>
              <a:rPr lang="it-IT" altLang="it-IT" sz="2800" b="1" kern="1200" dirty="0">
                <a:solidFill>
                  <a:srgbClr val="C00000"/>
                </a:solidFill>
                <a:latin typeface="Century Gothic" panose="020B0502020202020204" pitchFamily="34" charset="0"/>
                <a:cs typeface="Arial" charset="0"/>
              </a:rPr>
              <a:t>LE AZIONI DELLA REGIONE</a:t>
            </a:r>
            <a:endParaRPr lang="it-IT" sz="2800" dirty="0"/>
          </a:p>
        </p:txBody>
      </p:sp>
      <p:sp>
        <p:nvSpPr>
          <p:cNvPr id="2051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346728"/>
            <a:ext cx="7848600" cy="5450947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it-IT" altLang="it-IT" sz="18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La </a:t>
            </a:r>
            <a:r>
              <a:rPr lang="it-IT" altLang="it-IT" sz="18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Regione</a:t>
            </a:r>
            <a:r>
              <a:rPr lang="it-IT" altLang="it-IT" sz="18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prosegue nel voler portare a compimento il progetto strategico di attuazione dell’</a:t>
            </a:r>
            <a:r>
              <a:rPr lang="it-IT" altLang="it-IT" sz="18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autonomia differenziata</a:t>
            </a:r>
            <a:r>
              <a:rPr lang="it-IT" altLang="it-IT" sz="18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:</a:t>
            </a:r>
          </a:p>
          <a:p>
            <a:pPr eaLnBrk="1" hangingPunct="1">
              <a:lnSpc>
                <a:spcPct val="150000"/>
              </a:lnSpc>
            </a:pPr>
            <a:r>
              <a:rPr lang="it-IT" altLang="it-IT" sz="1800" b="1" kern="1200" dirty="0">
                <a:solidFill>
                  <a:srgbClr val="C00000"/>
                </a:solidFill>
                <a:latin typeface="Century Gothic" panose="020B0502020202020204" pitchFamily="34" charset="0"/>
                <a:cs typeface="Arial" charset="0"/>
              </a:rPr>
              <a:t>A livello esterno</a:t>
            </a:r>
          </a:p>
          <a:p>
            <a:pPr algn="just" eaLnBrk="1" hangingPunct="1">
              <a:lnSpc>
                <a:spcPct val="150000"/>
              </a:lnSpc>
            </a:pPr>
            <a:r>
              <a:rPr lang="it-IT" sz="1600" b="1" kern="1200" dirty="0">
                <a:solidFill>
                  <a:srgbClr val="C00000"/>
                </a:solidFill>
                <a:latin typeface="Century Gothic" panose="020B0502020202020204" pitchFamily="34" charset="0"/>
                <a:cs typeface="Arial" charset="0"/>
              </a:rPr>
              <a:t>1° luglio 2024</a:t>
            </a:r>
            <a:r>
              <a:rPr 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: il </a:t>
            </a:r>
            <a:r>
              <a:rPr 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Presidente </a:t>
            </a:r>
            <a:r>
              <a:rPr lang="it-IT" sz="1600" b="1" dirty="0" err="1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Zaia</a:t>
            </a:r>
            <a:r>
              <a:rPr 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</a:t>
            </a:r>
            <a:r>
              <a:rPr 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ha trasmesso, alla </a:t>
            </a:r>
            <a:r>
              <a:rPr 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Presidente del Consiglio Meloni </a:t>
            </a:r>
            <a:r>
              <a:rPr 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e al </a:t>
            </a:r>
            <a:r>
              <a:rPr 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Ministro per gli Affari regionali e le Autonomie Calderoli,</a:t>
            </a:r>
            <a:r>
              <a:rPr 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una nota con cui ha chiesto al Governo la disponibilità a concordare modalità e tempistiche per la ripresa del confronto;</a:t>
            </a:r>
          </a:p>
          <a:p>
            <a:pPr algn="just" eaLnBrk="1" hangingPunct="1">
              <a:lnSpc>
                <a:spcPct val="150000"/>
              </a:lnSpc>
            </a:pPr>
            <a:endParaRPr lang="it-IT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it-IT" sz="1600" b="1" kern="1200" dirty="0">
                <a:solidFill>
                  <a:srgbClr val="C00000"/>
                </a:solidFill>
                <a:latin typeface="Century Gothic" panose="020B0502020202020204" pitchFamily="34" charset="0"/>
                <a:cs typeface="Arial" charset="0"/>
              </a:rPr>
              <a:t>25 luglio 2024</a:t>
            </a:r>
            <a:r>
              <a:rPr 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: il </a:t>
            </a:r>
            <a:r>
              <a:rPr 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Presidente </a:t>
            </a:r>
            <a:r>
              <a:rPr lang="it-IT" sz="1600" b="1" dirty="0" err="1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Zaia</a:t>
            </a:r>
            <a:r>
              <a:rPr 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</a:t>
            </a:r>
            <a:r>
              <a:rPr 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ha inviato al </a:t>
            </a:r>
            <a:r>
              <a:rPr 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Ministro Calderoli </a:t>
            </a:r>
            <a:r>
              <a:rPr 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una seconda nota per la ripresa delle trattative, contenente le prime </a:t>
            </a:r>
            <a:r>
              <a:rPr 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richieste</a:t>
            </a:r>
            <a:r>
              <a:rPr 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della Regione </a:t>
            </a:r>
            <a:r>
              <a:rPr 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nelle 9 materie c.d. non LEP</a:t>
            </a:r>
            <a:r>
              <a:rPr 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,  secondo una </a:t>
            </a:r>
            <a:r>
              <a:rPr 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logica di gradualità e modularità </a:t>
            </a:r>
            <a:r>
              <a:rPr 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che comunque fa </a:t>
            </a:r>
            <a:r>
              <a:rPr 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salva la volontà regionale </a:t>
            </a:r>
            <a:r>
              <a:rPr 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di ottenere l’autonomia differenziata in </a:t>
            </a:r>
            <a:r>
              <a:rPr lang="it-IT" sz="16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tutte le 23 materie ammesse </a:t>
            </a:r>
            <a:r>
              <a:rPr lang="it-IT" sz="16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dalla Costituzione.</a:t>
            </a:r>
            <a:endParaRPr lang="it-IT" altLang="it-IT" sz="1600" dirty="0">
              <a:solidFill>
                <a:schemeClr val="bg2">
                  <a:lumMod val="50000"/>
                </a:schemeClr>
              </a:solidFill>
              <a:cs typeface="Andalus" panose="02020603050405020304" pitchFamily="18" charset="-78"/>
            </a:endParaRPr>
          </a:p>
          <a:p>
            <a:pPr algn="just" eaLnBrk="1" hangingPunct="1">
              <a:lnSpc>
                <a:spcPct val="150000"/>
              </a:lnSpc>
            </a:pPr>
            <a:endParaRPr lang="it-IT" altLang="it-IT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ts val="4300"/>
              </a:lnSpc>
              <a:buFontTx/>
              <a:buNone/>
            </a:pPr>
            <a:endParaRPr lang="it-IT" altLang="it-IT" sz="18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marL="0" indent="0" algn="just" eaLnBrk="1" hangingPunct="1">
              <a:buNone/>
            </a:pPr>
            <a:endParaRPr lang="it-IT" altLang="it-IT" sz="1400" b="1" dirty="0">
              <a:solidFill>
                <a:srgbClr val="C00000"/>
              </a:solidFill>
            </a:endParaRPr>
          </a:p>
        </p:txBody>
      </p:sp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2053" name="Immagin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"/>
            <a:ext cx="218122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0" y="838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8051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806645-CF1E-4994-A3FC-C5819EBB58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702469"/>
            <a:ext cx="7772400" cy="973932"/>
          </a:xfrm>
        </p:spPr>
        <p:txBody>
          <a:bodyPr/>
          <a:lstStyle/>
          <a:p>
            <a:pPr eaLnBrk="1" hangingPunct="1"/>
            <a:r>
              <a:rPr lang="it-IT" altLang="it-IT" sz="2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LE AZIONI DELLA REGIONE</a:t>
            </a:r>
            <a:br>
              <a:rPr lang="it-IT" altLang="it-IT" sz="2800" b="1" dirty="0">
                <a:solidFill>
                  <a:srgbClr val="C00000"/>
                </a:solidFill>
                <a:latin typeface="Century Gothic" panose="020B0502020202020204" pitchFamily="34" charset="0"/>
              </a:rPr>
            </a:br>
            <a:endParaRPr lang="it-IT" dirty="0"/>
          </a:p>
        </p:txBody>
      </p:sp>
      <p:sp>
        <p:nvSpPr>
          <p:cNvPr id="2051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676400"/>
            <a:ext cx="6934200" cy="3962400"/>
          </a:xfrm>
        </p:spPr>
        <p:txBody>
          <a:bodyPr/>
          <a:lstStyle/>
          <a:p>
            <a:pPr eaLnBrk="1" hangingPunct="1">
              <a:lnSpc>
                <a:spcPts val="4300"/>
              </a:lnSpc>
            </a:pPr>
            <a:r>
              <a:rPr lang="it-IT" altLang="it-IT" sz="1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A livello interno</a:t>
            </a:r>
            <a:endParaRPr lang="it-IT" sz="1800" dirty="0"/>
          </a:p>
          <a:p>
            <a:pPr marL="0" indent="0" algn="ctr" eaLnBrk="1" hangingPunct="1">
              <a:buNone/>
            </a:pPr>
            <a:endParaRPr lang="it-IT" altLang="it-IT" sz="1400" b="1" dirty="0">
              <a:solidFill>
                <a:srgbClr val="99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lnSpc>
                <a:spcPct val="150000"/>
              </a:lnSpc>
              <a:buNone/>
            </a:pP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latin typeface="+mj-lt"/>
                <a:cs typeface="Andalus" panose="02020603050405020304" pitchFamily="18" charset="-78"/>
              </a:rPr>
              <a:t>Continua l’attività di </a:t>
            </a:r>
            <a:r>
              <a:rPr lang="it-IT" altLang="it-IT" sz="1600" b="1" kern="1200" dirty="0">
                <a:solidFill>
                  <a:srgbClr val="C00000"/>
                </a:solidFill>
                <a:latin typeface="+mj-lt"/>
                <a:cs typeface="Arial" charset="0"/>
              </a:rPr>
              <a:t>verifica ed approfondimento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latin typeface="+mj-lt"/>
                <a:cs typeface="Andalus" panose="02020603050405020304" pitchFamily="18" charset="-78"/>
              </a:rPr>
              <a:t>delle richieste di maggiori competenze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latin typeface="+mj-lt"/>
                <a:cs typeface="Andalus" panose="02020603050405020304" pitchFamily="18" charset="-78"/>
              </a:rPr>
              <a:t>legislative ed amministrative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latin typeface="+mj-lt"/>
                <a:cs typeface="Andalus" panose="02020603050405020304" pitchFamily="18" charset="-78"/>
              </a:rPr>
              <a:t>da presentare allo Stato, per il costante </a:t>
            </a:r>
            <a:r>
              <a:rPr lang="it-IT" altLang="it-IT" sz="1600" b="1" kern="1200" dirty="0">
                <a:solidFill>
                  <a:srgbClr val="C00000"/>
                </a:solidFill>
                <a:latin typeface="+mj-lt"/>
                <a:cs typeface="Arial" charset="0"/>
              </a:rPr>
              <a:t>aggiornamento</a:t>
            </a:r>
            <a:r>
              <a:rPr lang="it-IT" altLang="it-IT" sz="16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latin typeface="+mj-lt"/>
                <a:cs typeface="Andalus" panose="02020603050405020304" pitchFamily="18" charset="-78"/>
              </a:rPr>
              <a:t>delle medesime in vista della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latin typeface="+mj-lt"/>
                <a:cs typeface="Andalus" panose="02020603050405020304" pitchFamily="18" charset="-78"/>
              </a:rPr>
              <a:t>ripresa del negoziato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latin typeface="+mj-lt"/>
                <a:cs typeface="Andalus" panose="02020603050405020304" pitchFamily="18" charset="-78"/>
              </a:rPr>
              <a:t>, con la predisposizione di </a:t>
            </a:r>
            <a:r>
              <a:rPr lang="it-IT" altLang="it-IT" sz="1600" b="1" kern="1200" dirty="0">
                <a:solidFill>
                  <a:srgbClr val="C00000"/>
                </a:solidFill>
                <a:latin typeface="+mj-lt"/>
                <a:cs typeface="Arial" charset="0"/>
              </a:rPr>
              <a:t>Dossier</a:t>
            </a:r>
            <a:r>
              <a:rPr lang="it-IT" altLang="it-IT" sz="16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latin typeface="+mj-lt"/>
                <a:cs typeface="Andalus" panose="02020603050405020304" pitchFamily="18" charset="-78"/>
              </a:rPr>
              <a:t>per materia che propongono le richieste regionali di maggiore autonomia inquadrandole nello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latin typeface="+mj-lt"/>
                <a:cs typeface="Andalus" panose="02020603050405020304" pitchFamily="18" charset="-78"/>
              </a:rPr>
              <a:t>specifico contesto territoriale.</a:t>
            </a:r>
          </a:p>
          <a:p>
            <a:pPr algn="just" eaLnBrk="1" hangingPunct="1"/>
            <a:endParaRPr lang="it-IT" altLang="it-IT" sz="1600" b="1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  <a:p>
            <a:pPr marL="0" indent="0" algn="just" eaLnBrk="1" hangingPunct="1">
              <a:buNone/>
            </a:pPr>
            <a:endParaRPr lang="it-IT" altLang="it-IT" sz="1400" b="1" dirty="0">
              <a:solidFill>
                <a:srgbClr val="C00000"/>
              </a:solidFill>
            </a:endParaRPr>
          </a:p>
        </p:txBody>
      </p:sp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2053" name="Immagin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"/>
            <a:ext cx="218122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0" y="838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altLang="it-I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0982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C4F10D-3431-4CBE-8743-575DB7BC7C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610393"/>
            <a:ext cx="7772400" cy="761207"/>
          </a:xfrm>
        </p:spPr>
        <p:txBody>
          <a:bodyPr/>
          <a:lstStyle/>
          <a:p>
            <a:r>
              <a:rPr lang="it-IT" altLang="it-IT" sz="2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LE AZIONI DEL GOVERNO</a:t>
            </a:r>
            <a:br>
              <a:rPr lang="it-IT" altLang="it-IT" sz="2800" b="1" dirty="0">
                <a:solidFill>
                  <a:srgbClr val="C00000"/>
                </a:solidFill>
                <a:latin typeface="Century Gothic" panose="020B0502020202020204" pitchFamily="34" charset="0"/>
              </a:rPr>
            </a:br>
            <a:endParaRPr lang="it-IT" sz="2800" dirty="0"/>
          </a:p>
        </p:txBody>
      </p:sp>
      <p:sp>
        <p:nvSpPr>
          <p:cNvPr id="2051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04913"/>
            <a:ext cx="6858000" cy="5424487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Char char="-"/>
            </a:pPr>
            <a:endParaRPr lang="it-IT" altLang="it-IT" sz="1600" b="1" u="sng" kern="1200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buFontTx/>
              <a:buChar char="-"/>
            </a:pPr>
            <a:r>
              <a:rPr lang="it-IT" altLang="it-IT" sz="1600" b="1" u="sng" kern="12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3 OTTOBRE 2024</a:t>
            </a:r>
            <a:r>
              <a:rPr lang="it-IT" altLang="it-IT" sz="1600" b="1" kern="12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it-IT" altLang="it-IT" sz="1600" b="1" u="sng" kern="12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1° INCONTRO UFFICIALE</a:t>
            </a:r>
            <a:r>
              <a:rPr lang="it-IT" altLang="it-IT" sz="1600" b="1" kern="12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 riavvio dei negoziati, </a:t>
            </a:r>
            <a:r>
              <a:rPr lang="it-IT" altLang="it-IT" sz="1600" kern="12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fra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MINISTRO CALDEROLI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 i Presidenti delle 4 Regioni «apripista»: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altLang="it-IT" sz="1600" b="1" u="sng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VENETO, LOMBARDIA, LIGURIA e  PIEMONTE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lnSpc>
                <a:spcPts val="4300"/>
              </a:lnSpc>
            </a:pPr>
            <a:endParaRPr lang="it-IT" altLang="it-IT" sz="16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 eaLnBrk="1" hangingPunct="1">
              <a:buFont typeface="Wingdings" panose="05000000000000000000" pitchFamily="2" charset="2"/>
              <a:buChar char="Ø"/>
            </a:pP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Nell’incontro sono state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concordate le </a:t>
            </a:r>
            <a:r>
              <a:rPr lang="it-IT" altLang="it-IT" sz="1600" b="1" dirty="0">
                <a:solidFill>
                  <a:srgbClr val="CC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modalità di lavoro 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 procedere congiuntamente nel percorso.</a:t>
            </a:r>
          </a:p>
          <a:p>
            <a:pPr algn="just" eaLnBrk="1" hangingPunct="1"/>
            <a:endParaRPr lang="it-IT" altLang="it-IT" sz="16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 eaLnBrk="1" hangingPunct="1">
              <a:buFont typeface="Wingdings" panose="05000000000000000000" pitchFamily="2" charset="2"/>
              <a:buChar char="Ø"/>
            </a:pP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 è deciso di partire da un primo </a:t>
            </a:r>
            <a:r>
              <a:rPr lang="it-IT" altLang="it-IT" sz="1600" b="1" dirty="0" err="1">
                <a:solidFill>
                  <a:srgbClr val="CC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primo</a:t>
            </a:r>
            <a:r>
              <a:rPr lang="it-IT" altLang="it-IT" sz="1600" b="1" dirty="0">
                <a:solidFill>
                  <a:srgbClr val="CC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nucleo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comune </a:t>
            </a:r>
            <a:r>
              <a:rPr lang="it-IT" altLang="it-IT" sz="1600" b="1" dirty="0">
                <a:solidFill>
                  <a:srgbClr val="CC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 materie non LEP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richieste da tutte e 4 le Regioni,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incominciando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dalle funzioni relative alla </a:t>
            </a:r>
            <a:r>
              <a:rPr lang="it-IT" altLang="it-IT" sz="16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Protezione Civile</a:t>
            </a:r>
            <a:r>
              <a:rPr lang="it-IT" altLang="it-IT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it-IT" altLang="it-IT" sz="1600" b="1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it-IT" altLang="it-IT" sz="1600" dirty="0">
              <a:solidFill>
                <a:schemeClr val="bg2">
                  <a:lumMod val="50000"/>
                </a:schemeClr>
              </a:solidFill>
              <a:latin typeface="+mj-lt"/>
              <a:cs typeface="Andalus" panose="02020603050405020304" pitchFamily="18" charset="-78"/>
            </a:endParaRPr>
          </a:p>
          <a:p>
            <a:pPr algn="ctr" eaLnBrk="1" hangingPunct="1">
              <a:lnSpc>
                <a:spcPts val="4300"/>
              </a:lnSpc>
              <a:buFontTx/>
              <a:buNone/>
            </a:pPr>
            <a:endParaRPr lang="it-IT" altLang="it-IT" sz="18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just" eaLnBrk="1" hangingPunct="1">
              <a:buNone/>
            </a:pPr>
            <a:endParaRPr lang="it-IT" altLang="it-IT" sz="1400" b="1" dirty="0">
              <a:solidFill>
                <a:srgbClr val="C00000"/>
              </a:solidFill>
            </a:endParaRPr>
          </a:p>
          <a:p>
            <a:pPr algn="ctr" eaLnBrk="1" hangingPunct="1">
              <a:buNone/>
            </a:pPr>
            <a:endParaRPr lang="it-IT" altLang="it-IT" sz="1400" b="1" dirty="0">
              <a:solidFill>
                <a:srgbClr val="C00000"/>
              </a:solidFill>
            </a:endParaRPr>
          </a:p>
          <a:p>
            <a:pPr algn="just" eaLnBrk="1" hangingPunct="1">
              <a:buNone/>
            </a:pPr>
            <a:endParaRPr lang="it-IT" altLang="it-IT" sz="1400" b="1" dirty="0">
              <a:solidFill>
                <a:srgbClr val="C00000"/>
              </a:solidFill>
            </a:endParaRPr>
          </a:p>
          <a:p>
            <a:pPr algn="just" eaLnBrk="1" hangingPunct="1"/>
            <a:endParaRPr lang="it-IT" altLang="it-IT" sz="12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 eaLnBrk="1" hangingPunct="1"/>
            <a:endParaRPr lang="it-IT" altLang="it-IT" sz="1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/>
          </a:p>
        </p:txBody>
      </p:sp>
      <p:pic>
        <p:nvPicPr>
          <p:cNvPr id="2053" name="Immagin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"/>
            <a:ext cx="218122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0" y="838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/>
          </a:p>
        </p:txBody>
      </p:sp>
    </p:spTree>
    <p:extLst>
      <p:ext uri="{BB962C8B-B14F-4D97-AF65-F5344CB8AC3E}">
        <p14:creationId xmlns:p14="http://schemas.microsoft.com/office/powerpoint/2010/main" val="2975921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FF0000"/>
              </a:solidFill>
            </a:endParaRPr>
          </a:p>
        </p:txBody>
      </p:sp>
      <p:pic>
        <p:nvPicPr>
          <p:cNvPr id="24580" name="Immagin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52400"/>
            <a:ext cx="218122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0" y="838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15" name="Rectangle 8"/>
          <p:cNvSpPr>
            <a:spLocks noGrp="1" noChangeArrowheads="1"/>
          </p:cNvSpPr>
          <p:nvPr>
            <p:ph idx="1"/>
          </p:nvPr>
        </p:nvSpPr>
        <p:spPr bwMode="auto">
          <a:xfrm>
            <a:off x="609600" y="8001000"/>
            <a:ext cx="7283448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66700" indent="-2667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it-IT" altLang="it-IT" sz="2000" b="1" dirty="0">
                <a:solidFill>
                  <a:srgbClr val="800000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it-IT" altLang="it-IT" sz="2000" b="1" dirty="0">
              <a:solidFill>
                <a:srgbClr val="80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it-IT" altLang="it-IT" sz="2400" dirty="0">
              <a:solidFill>
                <a:srgbClr val="800000"/>
              </a:solidFill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381000" y="513724"/>
            <a:ext cx="8305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altLang="it-IT" sz="2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LA  LEGITTIMITÀ DEL PERCORSO </a:t>
            </a:r>
          </a:p>
          <a:p>
            <a:pPr algn="ctr"/>
            <a:r>
              <a:rPr lang="it-IT" altLang="it-IT" sz="2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PER L’AUTONOMIA</a:t>
            </a:r>
          </a:p>
          <a:p>
            <a:pPr algn="ctr"/>
            <a:r>
              <a:rPr lang="it-IT" altLang="it-IT" sz="2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 </a:t>
            </a:r>
            <a:endParaRPr lang="it-IT" altLang="it-IT" sz="32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198967" y="1610426"/>
            <a:ext cx="8724900" cy="4942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66700" indent="-2667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it-IT" altLang="it-IT" sz="2000" b="1" dirty="0">
                <a:solidFill>
                  <a:srgbClr val="800000"/>
                </a:solidFill>
              </a:rPr>
              <a:t> 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it-IT" sz="1800" b="1" dirty="0">
                <a:solidFill>
                  <a:srgbClr val="808080">
                    <a:lumMod val="50000"/>
                  </a:srgbClr>
                </a:solidFill>
              </a:rPr>
              <a:t>Per l’attuazione dell’articolo </a:t>
            </a:r>
            <a:r>
              <a:rPr lang="it-IT" sz="1800" b="1" dirty="0">
                <a:solidFill>
                  <a:srgbClr val="C00000"/>
                </a:solidFill>
              </a:rPr>
              <a:t>116, terzo comma</a:t>
            </a:r>
            <a:r>
              <a:rPr lang="it-IT" sz="1800" b="1" dirty="0">
                <a:solidFill>
                  <a:srgbClr val="808080">
                    <a:lumMod val="50000"/>
                  </a:srgbClr>
                </a:solidFill>
              </a:rPr>
              <a:t>, della Costituzione, il </a:t>
            </a:r>
            <a:r>
              <a:rPr lang="it-IT" sz="1800" b="1" dirty="0">
                <a:solidFill>
                  <a:srgbClr val="C00000"/>
                </a:solidFill>
              </a:rPr>
              <a:t>Veneto</a:t>
            </a:r>
            <a:r>
              <a:rPr lang="it-IT" sz="1800" b="1" dirty="0">
                <a:solidFill>
                  <a:srgbClr val="808080">
                    <a:lumMod val="50000"/>
                  </a:srgbClr>
                </a:solidFill>
              </a:rPr>
              <a:t> ha intrapreso un </a:t>
            </a:r>
            <a:r>
              <a:rPr lang="it-IT" sz="1800" b="1" dirty="0">
                <a:solidFill>
                  <a:srgbClr val="C00000"/>
                </a:solidFill>
              </a:rPr>
              <a:t>proprio peculiare iter</a:t>
            </a:r>
            <a:r>
              <a:rPr lang="it-IT" sz="1800" b="1" dirty="0">
                <a:solidFill>
                  <a:srgbClr val="808080">
                    <a:lumMod val="50000"/>
                  </a:srgbClr>
                </a:solidFill>
              </a:rPr>
              <a:t> caratterizzato da un </a:t>
            </a:r>
            <a:r>
              <a:rPr lang="it-IT" sz="1800" b="1" dirty="0">
                <a:solidFill>
                  <a:srgbClr val="C00000"/>
                </a:solidFill>
              </a:rPr>
              <a:t>rigoroso rispetto di principi e norme </a:t>
            </a:r>
            <a:r>
              <a:rPr lang="it-IT" sz="1800" b="1" dirty="0">
                <a:solidFill>
                  <a:srgbClr val="808080">
                    <a:lumMod val="50000"/>
                  </a:srgbClr>
                </a:solidFill>
              </a:rPr>
              <a:t>propri</a:t>
            </a:r>
            <a:r>
              <a:rPr lang="it-IT" sz="1800" b="1" dirty="0">
                <a:solidFill>
                  <a:srgbClr val="C00000"/>
                </a:solidFill>
              </a:rPr>
              <a:t> dell’ordinamento regionale e dell’ordine costituzionale</a:t>
            </a:r>
            <a:r>
              <a:rPr lang="it-IT" sz="1800" b="1" dirty="0">
                <a:solidFill>
                  <a:srgbClr val="808080">
                    <a:lumMod val="50000"/>
                  </a:srgbClr>
                </a:solidFill>
              </a:rPr>
              <a:t> e dalla volontà di rendere fortemente </a:t>
            </a:r>
            <a:r>
              <a:rPr lang="it-IT" sz="1800" b="1" dirty="0">
                <a:solidFill>
                  <a:srgbClr val="C00000"/>
                </a:solidFill>
              </a:rPr>
              <a:t>partecipi i cittadini e il territorio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it-IT" sz="1800" b="1" dirty="0">
                <a:solidFill>
                  <a:srgbClr val="808080">
                    <a:lumMod val="50000"/>
                  </a:srgbClr>
                </a:solidFill>
              </a:rPr>
              <a:t> 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it-IT" sz="1800" b="1" dirty="0">
              <a:solidFill>
                <a:srgbClr val="808080">
                  <a:lumMod val="50000"/>
                </a:srgb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it-IT" altLang="it-IT" sz="1800" b="1" dirty="0">
              <a:solidFill>
                <a:srgbClr val="808080">
                  <a:lumMod val="50000"/>
                </a:srgb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it-IT" altLang="it-IT" sz="1800" b="1" dirty="0">
                <a:solidFill>
                  <a:srgbClr val="808080">
                    <a:lumMod val="50000"/>
                  </a:srgbClr>
                </a:solidFill>
              </a:rPr>
              <a:t>	</a:t>
            </a:r>
            <a:r>
              <a:rPr lang="it-IT" altLang="it-IT" sz="1800" b="1" dirty="0">
                <a:solidFill>
                  <a:srgbClr val="C00000"/>
                </a:solidFill>
              </a:rPr>
              <a:t>				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endParaRPr lang="it-IT" altLang="it-IT" sz="1800" b="1" dirty="0">
              <a:solidFill>
                <a:srgbClr val="C00000"/>
              </a:solidFill>
            </a:endParaRPr>
          </a:p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lang="it-IT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1)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 è dotata di una </a:t>
            </a:r>
            <a:r>
              <a:rPr lang="it-IT" sz="1800" b="1" dirty="0">
                <a:solidFill>
                  <a:srgbClr val="C00000"/>
                </a:solidFill>
              </a:rPr>
              <a:t>legge regionale</a:t>
            </a:r>
            <a:r>
              <a:rPr lang="it-IT" sz="1800" dirty="0">
                <a:solidFill>
                  <a:srgbClr val="C00000"/>
                </a:solidFill>
              </a:rPr>
              <a:t> (</a:t>
            </a:r>
            <a:r>
              <a:rPr lang="it-IT" sz="1800" b="1" dirty="0">
                <a:solidFill>
                  <a:srgbClr val="C00000"/>
                </a:solidFill>
              </a:rPr>
              <a:t>L.R. n. 15/2014</a:t>
            </a:r>
            <a:r>
              <a:rPr lang="it-IT" sz="1800" dirty="0">
                <a:solidFill>
                  <a:srgbClr val="C00000"/>
                </a:solidFill>
              </a:rPr>
              <a:t>)</a:t>
            </a:r>
            <a:r>
              <a:rPr lang="it-IT" sz="1800" dirty="0">
                <a:solidFill>
                  <a:srgbClr val="000000"/>
                </a:solidFill>
              </a:rPr>
              <a:t> 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che ha previsto lo svolgimento di </a:t>
            </a:r>
            <a:r>
              <a:rPr lang="it-IT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 referendum consultivo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regionale, percorso giudicato </a:t>
            </a:r>
            <a:r>
              <a:rPr lang="it-IT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pienamente legittimo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dalla </a:t>
            </a:r>
            <a:r>
              <a:rPr lang="it-IT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Corte costituzionale 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it-IT" sz="1800" b="1" dirty="0">
                <a:solidFill>
                  <a:srgbClr val="C00000"/>
                </a:solidFill>
              </a:rPr>
              <a:t>sentenza n. 118/2015</a:t>
            </a:r>
            <a:r>
              <a:rPr lang="it-IT" sz="1800" dirty="0">
                <a:solidFill>
                  <a:schemeClr val="bg2">
                    <a:lumMod val="50000"/>
                  </a:schemeClr>
                </a:solidFill>
              </a:rPr>
              <a:t>)</a:t>
            </a:r>
            <a:r>
              <a:rPr lang="it-IT" sz="1800" dirty="0">
                <a:solidFill>
                  <a:srgbClr val="000000"/>
                </a:solidFill>
              </a:rPr>
              <a:t>;</a:t>
            </a:r>
          </a:p>
          <a:p>
            <a:pPr marL="0" lvl="0" indent="0" algn="just" eaLnBrk="1" hangingPunct="1">
              <a:spcBef>
                <a:spcPct val="0"/>
              </a:spcBef>
              <a:buNone/>
            </a:pPr>
            <a:endParaRPr lang="it-IT" sz="1800" b="1" dirty="0">
              <a:solidFill>
                <a:srgbClr val="000000"/>
              </a:solidFill>
            </a:endParaRPr>
          </a:p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lang="it-IT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2)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ha celebrato il </a:t>
            </a:r>
            <a:r>
              <a:rPr lang="it-IT" sz="1800" b="1" dirty="0">
                <a:solidFill>
                  <a:srgbClr val="C00000"/>
                </a:solidFill>
              </a:rPr>
              <a:t>referendum</a:t>
            </a:r>
            <a:r>
              <a:rPr lang="it-IT" sz="1800" dirty="0">
                <a:solidFill>
                  <a:srgbClr val="C00000"/>
                </a:solidFill>
              </a:rPr>
              <a:t> (</a:t>
            </a:r>
            <a:r>
              <a:rPr lang="it-IT" sz="1800" b="1" dirty="0">
                <a:solidFill>
                  <a:srgbClr val="C00000"/>
                </a:solidFill>
              </a:rPr>
              <a:t>22 ottobre 2017</a:t>
            </a:r>
            <a:r>
              <a:rPr lang="it-IT" sz="1800" dirty="0">
                <a:solidFill>
                  <a:srgbClr val="C00000"/>
                </a:solidFill>
              </a:rPr>
              <a:t>)</a:t>
            </a:r>
            <a:r>
              <a:rPr lang="it-IT" sz="1800" dirty="0">
                <a:solidFill>
                  <a:srgbClr val="000000"/>
                </a:solidFill>
              </a:rPr>
              <a:t> 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superando il quorum richiesto e registrando un’altissima percentuale di votanti a favore dell’autonomia (</a:t>
            </a:r>
            <a:r>
              <a:rPr lang="it-IT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98,1%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);</a:t>
            </a:r>
            <a:r>
              <a:rPr lang="it-IT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it-IT" altLang="it-IT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auto">
          <a:xfrm rot="5400000">
            <a:off x="4100904" y="3284215"/>
            <a:ext cx="552725" cy="677334"/>
          </a:xfrm>
          <a:prstGeom prst="right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rgbClr val="C00000"/>
              </a:gs>
              <a:gs pos="100000">
                <a:srgbClr val="EAEAEA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99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 altLang="it-IT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048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FF0000"/>
              </a:solidFill>
            </a:endParaRPr>
          </a:p>
        </p:txBody>
      </p:sp>
      <p:pic>
        <p:nvPicPr>
          <p:cNvPr id="24580" name="Immagin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52400"/>
            <a:ext cx="218122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0" y="838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15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385482" y="891521"/>
            <a:ext cx="8453718" cy="5727654"/>
          </a:xfrm>
        </p:spPr>
        <p:txBody>
          <a:bodyPr/>
          <a:lstStyle>
            <a:lvl1pPr marL="266700" indent="-2667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just">
              <a:buNone/>
            </a:pPr>
            <a:r>
              <a:rPr lang="it-IT" altLang="it-IT" sz="1800" dirty="0">
                <a:solidFill>
                  <a:schemeClr val="bg2">
                    <a:lumMod val="50000"/>
                  </a:schemeClr>
                </a:solidFill>
              </a:rPr>
              <a:t>Ha istituito una serie di </a:t>
            </a:r>
            <a:r>
              <a:rPr lang="it-IT" altLang="it-IT" sz="1800" b="1" dirty="0">
                <a:solidFill>
                  <a:schemeClr val="bg2">
                    <a:lumMod val="50000"/>
                  </a:schemeClr>
                </a:solidFill>
              </a:rPr>
              <a:t>ORGANISMI a supporto di questo delicato percorso</a:t>
            </a:r>
            <a:r>
              <a:rPr lang="it-IT" altLang="it-IT" sz="1800" dirty="0">
                <a:solidFill>
                  <a:schemeClr val="bg2">
                    <a:lumMod val="50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it-IT" altLang="it-IT" dirty="0"/>
          </a:p>
          <a:p>
            <a:pPr marL="0" indent="0" algn="l">
              <a:buNone/>
            </a:pPr>
            <a:endParaRPr lang="it-IT" altLang="it-IT" dirty="0"/>
          </a:p>
          <a:p>
            <a:endParaRPr lang="it-IT" altLang="it-IT" dirty="0"/>
          </a:p>
        </p:txBody>
      </p:sp>
      <p:sp>
        <p:nvSpPr>
          <p:cNvPr id="2" name="Rettangolo 1"/>
          <p:cNvSpPr/>
          <p:nvPr/>
        </p:nvSpPr>
        <p:spPr>
          <a:xfrm>
            <a:off x="502024" y="368301"/>
            <a:ext cx="8305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altLang="it-IT" sz="2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 GLI ORGANISMI A SUPPORTO</a:t>
            </a:r>
            <a:endParaRPr lang="it-IT" altLang="it-IT" sz="32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171450" y="1584325"/>
            <a:ext cx="8724900" cy="5034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66700" indent="-2667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it-IT" altLang="it-IT" sz="2000" b="1" dirty="0">
                <a:solidFill>
                  <a:srgbClr val="800000"/>
                </a:solidFill>
              </a:rPr>
              <a:t> </a:t>
            </a:r>
            <a:endParaRPr lang="it-IT" altLang="it-IT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BC860C60-D78C-48AB-B382-CB39EBCD02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3600" y="1469168"/>
            <a:ext cx="4399973" cy="5388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520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FF0000"/>
              </a:solidFill>
            </a:endParaRPr>
          </a:p>
        </p:txBody>
      </p:sp>
      <p:pic>
        <p:nvPicPr>
          <p:cNvPr id="24580" name="Immagin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52400"/>
            <a:ext cx="218122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0" y="838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15" name="Rectangle 8"/>
          <p:cNvSpPr>
            <a:spLocks noGrp="1" noChangeArrowheads="1"/>
          </p:cNvSpPr>
          <p:nvPr>
            <p:ph idx="1"/>
          </p:nvPr>
        </p:nvSpPr>
        <p:spPr bwMode="auto">
          <a:xfrm>
            <a:off x="609600" y="8001000"/>
            <a:ext cx="7283448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66700" indent="-2667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it-IT" altLang="it-IT" sz="2000" b="1" dirty="0">
                <a:solidFill>
                  <a:srgbClr val="800000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it-IT" altLang="it-IT" sz="2000" b="1" dirty="0">
              <a:solidFill>
                <a:srgbClr val="80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it-IT" altLang="it-IT" sz="2400" dirty="0">
              <a:solidFill>
                <a:srgbClr val="800000"/>
              </a:solidFill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1295302" y="458787"/>
            <a:ext cx="655339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altLang="it-IT" sz="2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UN PERCORSO PER L’AUTONOMIA</a:t>
            </a:r>
          </a:p>
          <a:p>
            <a:pPr algn="ctr"/>
            <a:r>
              <a:rPr lang="it-IT" altLang="it-IT" sz="2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 ALL’INSEGNA DELLA TRASPARENZA …</a:t>
            </a: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171807" y="1600200"/>
            <a:ext cx="87249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66700" indent="-2667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just" eaLnBrk="1" hangingPunct="1">
              <a:spcBef>
                <a:spcPts val="0"/>
              </a:spcBef>
              <a:buNone/>
              <a:defRPr/>
            </a:pP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Una</a:t>
            </a:r>
            <a:r>
              <a:rPr lang="it-IT" sz="1800" dirty="0"/>
              <a:t> </a:t>
            </a:r>
            <a:r>
              <a:rPr lang="it-IT" sz="1800" b="1" dirty="0">
                <a:solidFill>
                  <a:srgbClr val="C00000"/>
                </a:solidFill>
              </a:rPr>
              <a:t>trasparente condivisione pubblica del percorso</a:t>
            </a:r>
            <a:r>
              <a:rPr lang="it-IT" sz="1800" dirty="0">
                <a:solidFill>
                  <a:srgbClr val="C00000"/>
                </a:solidFill>
              </a:rPr>
              <a:t> 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intrapreso dal Veneto </a:t>
            </a:r>
            <a:r>
              <a:rPr lang="it-IT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è stata la regola aurea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che ha ispirato le principali </a:t>
            </a:r>
            <a:r>
              <a:rPr lang="it-IT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scelte e decisioni istituzionali intraprese dall’Istituzione regionale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0" lvl="0" indent="0" algn="just" eaLnBrk="1" hangingPunct="1">
              <a:spcBef>
                <a:spcPts val="0"/>
              </a:spcBef>
              <a:buNone/>
              <a:tabLst>
                <a:tab pos="7985125" algn="l"/>
              </a:tabLst>
              <a:defRPr/>
            </a:pP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Infatti, </a:t>
            </a:r>
            <a:r>
              <a:rPr lang="it-IT" sz="1800" b="1" u="sng" dirty="0">
                <a:solidFill>
                  <a:srgbClr val="C00000"/>
                </a:solidFill>
              </a:rPr>
              <a:t>l</a:t>
            </a:r>
            <a:r>
              <a:rPr lang="it-IT" altLang="it-IT" sz="1800" b="1" u="sng" dirty="0">
                <a:solidFill>
                  <a:srgbClr val="C00000"/>
                </a:solidFill>
              </a:rPr>
              <a:t>’istanza di maggiore autonomia proviene</a:t>
            </a:r>
            <a:r>
              <a:rPr lang="it-IT" altLang="it-IT" sz="1800" b="1" u="sng" dirty="0">
                <a:solidFill>
                  <a:srgbClr val="808080">
                    <a:lumMod val="50000"/>
                  </a:srgbClr>
                </a:solidFill>
              </a:rPr>
              <a:t> </a:t>
            </a:r>
            <a:r>
              <a:rPr lang="it-IT" altLang="it-IT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non solo dall’Ente Regione, ma </a:t>
            </a:r>
            <a:r>
              <a:rPr lang="it-IT" altLang="it-IT" sz="1800" b="1" u="sng" dirty="0">
                <a:solidFill>
                  <a:srgbClr val="C00000"/>
                </a:solidFill>
              </a:rPr>
              <a:t>da</a:t>
            </a:r>
            <a:r>
              <a:rPr lang="it-IT" altLang="it-IT" sz="1800" b="1" u="sng" dirty="0">
                <a:solidFill>
                  <a:srgbClr val="CC0000"/>
                </a:solidFill>
              </a:rPr>
              <a:t>l </a:t>
            </a:r>
            <a:r>
              <a:rPr lang="it-IT" altLang="it-IT" sz="1800" b="1" u="sng" dirty="0">
                <a:solidFill>
                  <a:srgbClr val="C00000"/>
                </a:solidFill>
              </a:rPr>
              <a:t>Veneto nel suo complesso</a:t>
            </a:r>
            <a:r>
              <a:rPr lang="it-IT" altLang="it-IT" sz="1800" b="1" dirty="0">
                <a:solidFill>
                  <a:srgbClr val="C00000"/>
                </a:solidFill>
              </a:rPr>
              <a:t>.</a:t>
            </a:r>
          </a:p>
          <a:p>
            <a:pPr marL="0" indent="0" algn="just" eaLnBrk="1" hangingPunct="1">
              <a:spcBef>
                <a:spcPts val="0"/>
              </a:spcBef>
              <a:buNone/>
              <a:defRPr/>
            </a:pPr>
            <a:endParaRPr lang="it-IT" sz="1800" dirty="0"/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Allo scopo di </a:t>
            </a:r>
            <a:r>
              <a:rPr lang="it-IT" sz="1800" b="1" dirty="0">
                <a:solidFill>
                  <a:srgbClr val="C00000"/>
                </a:solidFill>
              </a:rPr>
              <a:t>rendere conoscibili al pubblico 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 diverse </a:t>
            </a:r>
            <a:r>
              <a:rPr lang="it-IT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tappe del percorso 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 l’autonomia differenziata, la Regione:</a:t>
            </a:r>
            <a:endParaRPr lang="it-IT" altLang="it-IT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it-IT" altLang="it-IT" sz="2000" dirty="0"/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it-IT" altLang="it-IT" sz="2000" dirty="0"/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it-IT" altLang="it-IT" sz="1800" dirty="0"/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it-IT" altLang="it-IT" sz="1800" dirty="0"/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it-IT" alt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 reso disponibile in rete un </a:t>
            </a:r>
            <a:r>
              <a:rPr lang="it-IT" altLang="it-IT" sz="1800" b="1" dirty="0">
                <a:solidFill>
                  <a:srgbClr val="C00000"/>
                </a:solidFill>
              </a:rPr>
              <a:t>Portale pubblico dedicato all’Autonomia, </a:t>
            </a:r>
            <a:r>
              <a:rPr lang="it-IT" altLang="it-IT" sz="1800" dirty="0">
                <a:solidFill>
                  <a:schemeClr val="bg2">
                    <a:lumMod val="50000"/>
                  </a:schemeClr>
                </a:solidFill>
              </a:rPr>
              <a:t>attraverso il quale ogni singolo cittadino può rimanere costantemente informato sui principali sviluppi del percorso: </a:t>
            </a:r>
            <a:r>
              <a:rPr lang="it-IT" altLang="it-IT" sz="18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https://autonomia.regione.veneto.it/home</a:t>
            </a:r>
            <a:endParaRPr lang="it-IT" altLang="it-IT" sz="1800" b="1" u="sng" dirty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it-IT" altLang="it-IT" sz="1800" b="1" dirty="0">
              <a:solidFill>
                <a:srgbClr val="C00000"/>
              </a:solidFill>
            </a:endParaRPr>
          </a:p>
          <a:p>
            <a:pPr marL="90488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it-IT" altLang="it-IT" sz="2000" b="1" dirty="0">
                <a:solidFill>
                  <a:srgbClr val="808080">
                    <a:lumMod val="50000"/>
                  </a:srgbClr>
                </a:solidFill>
              </a:rPr>
              <a:t>	</a:t>
            </a:r>
            <a:r>
              <a:rPr lang="it-IT" altLang="it-IT" sz="2000" b="1" dirty="0">
                <a:solidFill>
                  <a:srgbClr val="C00000"/>
                </a:solidFill>
              </a:rPr>
              <a:t>	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it-IT" altLang="it-IT" sz="2000" b="1" dirty="0">
                <a:solidFill>
                  <a:srgbClr val="C00000"/>
                </a:solidFill>
              </a:rPr>
              <a:t>			</a:t>
            </a: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it-IT" altLang="it-IT" sz="2000" b="1" dirty="0">
                <a:solidFill>
                  <a:srgbClr val="C00000"/>
                </a:solidFill>
              </a:rPr>
              <a:t>			</a:t>
            </a:r>
            <a:endParaRPr lang="it-IT" altLang="it-IT" sz="2000" b="1" dirty="0">
              <a:solidFill>
                <a:srgbClr val="800000"/>
              </a:solidFill>
            </a:endParaRPr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auto">
          <a:xfrm rot="5400000">
            <a:off x="4115592" y="4115594"/>
            <a:ext cx="533401" cy="379414"/>
          </a:xfrm>
          <a:prstGeom prst="right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rgbClr val="C00000"/>
              </a:gs>
              <a:gs pos="100000">
                <a:srgbClr val="EAEAEA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99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 altLang="it-IT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16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FF0000"/>
              </a:solidFill>
            </a:endParaRPr>
          </a:p>
        </p:txBody>
      </p:sp>
      <p:pic>
        <p:nvPicPr>
          <p:cNvPr id="24580" name="Immagin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52400"/>
            <a:ext cx="218122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Text Box 5"/>
          <p:cNvSpPr txBox="1">
            <a:spLocks noChangeArrowheads="1"/>
          </p:cNvSpPr>
          <p:nvPr/>
        </p:nvSpPr>
        <p:spPr bwMode="auto">
          <a:xfrm rot="5400000">
            <a:off x="3732213" y="-2665413"/>
            <a:ext cx="458787" cy="366713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rot="10800000" vert="eaVert"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0" y="838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15" name="Rectangle 8"/>
          <p:cNvSpPr>
            <a:spLocks noGrp="1" noChangeArrowheads="1"/>
          </p:cNvSpPr>
          <p:nvPr>
            <p:ph idx="1"/>
          </p:nvPr>
        </p:nvSpPr>
        <p:spPr bwMode="auto">
          <a:xfrm>
            <a:off x="609600" y="8001000"/>
            <a:ext cx="7283448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66700" indent="-2667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it-IT" altLang="it-IT" sz="2000" b="1" dirty="0">
                <a:solidFill>
                  <a:srgbClr val="800000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it-IT" altLang="it-IT" sz="2000" b="1" dirty="0">
              <a:solidFill>
                <a:srgbClr val="800000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it-IT" altLang="it-IT" sz="2400" dirty="0">
              <a:solidFill>
                <a:srgbClr val="800000"/>
              </a:solidFill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1497280" y="458787"/>
            <a:ext cx="614944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altLang="it-IT" sz="2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UN PERCORSO PER L’AUTONOMIA</a:t>
            </a:r>
          </a:p>
          <a:p>
            <a:pPr algn="ctr"/>
            <a:r>
              <a:rPr lang="it-IT" altLang="it-IT" sz="2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 IN NOME DELL’EFFICIENZA</a:t>
            </a: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171807" y="1600200"/>
            <a:ext cx="87249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66700" indent="-2667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just">
              <a:buNone/>
            </a:pPr>
            <a:r>
              <a:rPr lang="it-IT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Il Veneto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ha chiesto il </a:t>
            </a:r>
            <a:r>
              <a:rPr lang="it-IT" sz="1800" dirty="0">
                <a:solidFill>
                  <a:srgbClr val="C00000"/>
                </a:solidFill>
              </a:rPr>
              <a:t>riconoscimento di </a:t>
            </a:r>
            <a:r>
              <a:rPr lang="it-IT" sz="1800" b="1" dirty="0">
                <a:solidFill>
                  <a:srgbClr val="C00000"/>
                </a:solidFill>
              </a:rPr>
              <a:t>specifiche competenze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distinte per settori organici, individuate in quanto </a:t>
            </a:r>
            <a:r>
              <a:rPr lang="it-IT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possono</a:t>
            </a:r>
            <a:r>
              <a:rPr lang="it-IT" sz="18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it-IT" sz="1800" b="1" dirty="0">
                <a:solidFill>
                  <a:srgbClr val="C00000"/>
                </a:solidFill>
              </a:rPr>
              <a:t>massimizzare</a:t>
            </a:r>
            <a:r>
              <a:rPr lang="it-IT" sz="1800" b="1" dirty="0"/>
              <a:t> </a:t>
            </a:r>
            <a:r>
              <a:rPr lang="it-IT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prova di </a:t>
            </a:r>
            <a:r>
              <a:rPr lang="it-IT" sz="1800" b="1" dirty="0">
                <a:solidFill>
                  <a:srgbClr val="C00000"/>
                </a:solidFill>
              </a:rPr>
              <a:t>efficienza</a:t>
            </a:r>
            <a:r>
              <a:rPr lang="it-IT" sz="1800" b="1" dirty="0"/>
              <a:t> </a:t>
            </a:r>
            <a:r>
              <a:rPr lang="it-IT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che l’Istituzione regionale ha già fornito.</a:t>
            </a:r>
          </a:p>
          <a:p>
            <a:pPr marL="0" indent="0" algn="just">
              <a:buNone/>
            </a:pPr>
            <a:r>
              <a:rPr lang="it-IT" sz="1800" dirty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il riconoscimento di autonomia differenziata può consentire in molti casi di </a:t>
            </a:r>
            <a:r>
              <a:rPr lang="it-IT" sz="1800" b="1" dirty="0">
                <a:solidFill>
                  <a:srgbClr val="C00000"/>
                </a:solidFill>
              </a:rPr>
              <a:t>superare le duplicazioni di competenze e le sovrapposizioni 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tra Stato e Regione, grave ostacolo all’efficacia dell’azione pubblica.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it-IT" sz="18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il </a:t>
            </a:r>
            <a:r>
              <a:rPr lang="it-IT" sz="1800" b="1" dirty="0">
                <a:solidFill>
                  <a:srgbClr val="C00000"/>
                </a:solidFill>
              </a:rPr>
              <a:t>valore aggiunto 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dell’autonomia differenziata per le competenze individuate è la </a:t>
            </a:r>
            <a:r>
              <a:rPr lang="it-IT" sz="1800" b="1" dirty="0">
                <a:solidFill>
                  <a:srgbClr val="C00000"/>
                </a:solidFill>
              </a:rPr>
              <a:t>vicinanza al territorio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solo chi sta sul territorio può porre in essere </a:t>
            </a:r>
            <a:r>
              <a:rPr lang="it-IT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politiche pubbliche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it-IT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mirate alle reali condizioni ed istanze socio-economiche espresse dal territorio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stesso, in sostituzione di una imposta uniformità di trattamento che non corrisponde alle vere esigenze (es. tagli lineari alla spesa).</a:t>
            </a:r>
          </a:p>
          <a:p>
            <a:pPr marL="0" lvl="0" indent="0" algn="just" eaLnBrk="1" hangingPunct="1">
              <a:spcBef>
                <a:spcPct val="0"/>
              </a:spcBef>
              <a:buNone/>
              <a:defRPr/>
            </a:pPr>
            <a:endParaRPr lang="it-IT" altLang="it-IT" sz="2000" b="1" dirty="0">
              <a:solidFill>
                <a:srgbClr val="808080">
                  <a:lumMod val="50000"/>
                </a:srgbClr>
              </a:solidFill>
            </a:endParaRPr>
          </a:p>
          <a:p>
            <a:pPr marL="0" lvl="0" indent="0" algn="just" eaLnBrk="1" hangingPunct="1">
              <a:spcBef>
                <a:spcPts val="0"/>
              </a:spcBef>
              <a:buNone/>
              <a:defRPr/>
            </a:pPr>
            <a:endParaRPr lang="it-IT" altLang="it-IT" sz="2000" b="1" dirty="0">
              <a:solidFill>
                <a:srgbClr val="C00000"/>
              </a:solidFill>
            </a:endParaRPr>
          </a:p>
          <a:p>
            <a:pPr algn="just" eaLnBrk="1" hangingPunct="1">
              <a:lnSpc>
                <a:spcPct val="80000"/>
              </a:lnSpc>
              <a:buFontTx/>
              <a:buNone/>
              <a:defRPr/>
            </a:pPr>
            <a:r>
              <a:rPr lang="it-IT" altLang="it-IT" sz="2000" b="1" dirty="0">
                <a:solidFill>
                  <a:srgbClr val="C00000"/>
                </a:solidFill>
              </a:rPr>
              <a:t>		</a:t>
            </a:r>
            <a:endParaRPr lang="it-IT" altLang="it-IT" sz="20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776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000000"/>
              </a:solidFill>
            </a:endParaRPr>
          </a:p>
        </p:txBody>
      </p:sp>
      <p:pic>
        <p:nvPicPr>
          <p:cNvPr id="24580" name="Immagin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52400"/>
            <a:ext cx="218122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Text Box 5"/>
          <p:cNvSpPr txBox="1">
            <a:spLocks noChangeArrowheads="1"/>
          </p:cNvSpPr>
          <p:nvPr/>
        </p:nvSpPr>
        <p:spPr bwMode="auto">
          <a:xfrm rot="5400000">
            <a:off x="3732213" y="-2665413"/>
            <a:ext cx="458787" cy="366713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rot="10800000" vert="eaVert"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0" y="838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245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549882" y="1295400"/>
            <a:ext cx="8398933" cy="4724400"/>
          </a:xfrm>
          <a:noFill/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</a:pPr>
            <a:endParaRPr lang="it-IT" altLang="it-IT" sz="2000" b="1" u="sng" dirty="0">
              <a:solidFill>
                <a:srgbClr val="C00000"/>
              </a:solidFill>
              <a:cs typeface="Andalus" panose="02020603050405020304" pitchFamily="18" charset="-78"/>
            </a:endParaRPr>
          </a:p>
          <a:p>
            <a:pPr marL="0" indent="0" algn="ctr" eaLnBrk="1" hangingPunct="1">
              <a:spcBef>
                <a:spcPts val="0"/>
              </a:spcBef>
              <a:buNone/>
            </a:pPr>
            <a:endParaRPr lang="it-IT" altLang="it-IT" sz="2000" b="1" u="sng" dirty="0">
              <a:solidFill>
                <a:srgbClr val="C00000"/>
              </a:solidFill>
              <a:cs typeface="Andalus" panose="02020603050405020304" pitchFamily="18" charset="-78"/>
            </a:endParaRPr>
          </a:p>
          <a:p>
            <a:pPr marL="0" indent="0" algn="ctr" eaLnBrk="1" hangingPunct="1">
              <a:spcBef>
                <a:spcPts val="0"/>
              </a:spcBef>
              <a:buNone/>
            </a:pPr>
            <a:endParaRPr lang="it-IT" altLang="it-IT" sz="2000" b="1" u="sng" dirty="0">
              <a:solidFill>
                <a:srgbClr val="C00000"/>
              </a:solidFill>
              <a:cs typeface="Andalus" panose="02020603050405020304" pitchFamily="18" charset="-78"/>
            </a:endParaRPr>
          </a:p>
          <a:p>
            <a:pPr marL="0" indent="0" algn="ctr" eaLnBrk="1" hangingPunct="1">
              <a:spcBef>
                <a:spcPts val="0"/>
              </a:spcBef>
              <a:buNone/>
            </a:pPr>
            <a:endParaRPr lang="it-IT" altLang="it-IT" sz="2000" b="1" u="sng" dirty="0">
              <a:solidFill>
                <a:srgbClr val="C00000"/>
              </a:solidFill>
              <a:cs typeface="Andalus" panose="02020603050405020304" pitchFamily="18" charset="-78"/>
            </a:endParaRPr>
          </a:p>
          <a:p>
            <a:pPr marL="0" indent="0" algn="ctr" eaLnBrk="1" hangingPunct="1">
              <a:spcBef>
                <a:spcPts val="0"/>
              </a:spcBef>
              <a:buNone/>
            </a:pPr>
            <a:r>
              <a:rPr lang="it-IT" altLang="it-IT" sz="2800" b="1" dirty="0">
                <a:solidFill>
                  <a:srgbClr val="C00000"/>
                </a:solidFill>
                <a:cs typeface="Andalus" panose="02020603050405020304" pitchFamily="18" charset="-78"/>
              </a:rPr>
              <a:t> </a:t>
            </a:r>
            <a:r>
              <a:rPr lang="it-IT" altLang="it-IT" sz="2800" b="1" dirty="0">
                <a:solidFill>
                  <a:srgbClr val="C00000"/>
                </a:solidFill>
                <a:latin typeface="Century Gothic" panose="020B0502020202020204" pitchFamily="34" charset="0"/>
                <a:cs typeface="Andalus" panose="02020603050405020304" pitchFamily="18" charset="-78"/>
              </a:rPr>
              <a:t>LE TAPPE DEL NEGOZIATO</a:t>
            </a:r>
          </a:p>
        </p:txBody>
      </p:sp>
    </p:spTree>
    <p:extLst>
      <p:ext uri="{BB962C8B-B14F-4D97-AF65-F5344CB8AC3E}">
        <p14:creationId xmlns:p14="http://schemas.microsoft.com/office/powerpoint/2010/main" val="3422657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000000"/>
              </a:solidFill>
            </a:endParaRPr>
          </a:p>
        </p:txBody>
      </p:sp>
      <p:pic>
        <p:nvPicPr>
          <p:cNvPr id="24580" name="Immagin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52400"/>
            <a:ext cx="218122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Text Box 5"/>
          <p:cNvSpPr txBox="1">
            <a:spLocks noChangeArrowheads="1"/>
          </p:cNvSpPr>
          <p:nvPr/>
        </p:nvSpPr>
        <p:spPr bwMode="auto">
          <a:xfrm rot="5400000">
            <a:off x="3732213" y="-2665413"/>
            <a:ext cx="458787" cy="366713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</p:spPr>
        <p:txBody>
          <a:bodyPr rot="10800000" vert="eaVert"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0" y="838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245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98933" cy="4724400"/>
          </a:xfrm>
          <a:noFill/>
        </p:spPr>
        <p:txBody>
          <a:bodyPr/>
          <a:lstStyle/>
          <a:p>
            <a:pPr marL="0" indent="0" algn="just" eaLnBrk="1" hangingPunct="1">
              <a:spcBef>
                <a:spcPts val="0"/>
              </a:spcBef>
              <a:buNone/>
            </a:pPr>
            <a:r>
              <a:rPr lang="it-IT" altLang="it-IT" sz="1800" b="1" u="sng" dirty="0">
                <a:solidFill>
                  <a:srgbClr val="C00000"/>
                </a:solidFill>
                <a:cs typeface="Andalus" panose="02020603050405020304" pitchFamily="18" charset="-78"/>
              </a:rPr>
              <a:t>L’APERTURA DEL NEGOZIATO</a:t>
            </a:r>
            <a:r>
              <a:rPr lang="it-IT" altLang="it-IT" sz="1800" b="1" dirty="0">
                <a:solidFill>
                  <a:srgbClr val="C00000"/>
                </a:solidFill>
                <a:cs typeface="Andalus" panose="02020603050405020304" pitchFamily="18" charset="-78"/>
              </a:rPr>
              <a:t>: il negoziato si è aperto il 1° dicembre 2017</a:t>
            </a:r>
            <a:r>
              <a:rPr lang="it-IT" altLang="it-IT" sz="1800" b="1" dirty="0">
                <a:solidFill>
                  <a:srgbClr val="FF00FF"/>
                </a:solidFill>
                <a:cs typeface="Andalus" panose="02020603050405020304" pitchFamily="18" charset="-78"/>
              </a:rPr>
              <a:t> </a:t>
            </a:r>
            <a:r>
              <a:rPr lang="it-IT" altLang="it-IT" sz="18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con un incontro a Roma tra </a:t>
            </a:r>
            <a:r>
              <a:rPr lang="it-IT" altLang="it-IT" sz="18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la Delegazione trattante del Veneto e la Delegazione dell’allora Governo Gentiloni, alla presenza del Sottosegretario agli Affari regionali.</a:t>
            </a:r>
          </a:p>
          <a:p>
            <a:pPr marL="0" lvl="0" indent="0" algn="just" eaLnBrk="1" hangingPunct="1">
              <a:spcBef>
                <a:spcPts val="0"/>
              </a:spcBef>
              <a:buNone/>
            </a:pPr>
            <a:endParaRPr lang="it-IT" altLang="it-IT" sz="1800" b="1" u="sng" dirty="0">
              <a:solidFill>
                <a:srgbClr val="C00000"/>
              </a:solidFill>
              <a:cs typeface="Andalus" panose="02020603050405020304" pitchFamily="18" charset="-78"/>
            </a:endParaRPr>
          </a:p>
          <a:p>
            <a:pPr marL="0" lvl="0" indent="0" algn="just" eaLnBrk="1" hangingPunct="1">
              <a:spcBef>
                <a:spcPts val="0"/>
              </a:spcBef>
              <a:buNone/>
            </a:pPr>
            <a:r>
              <a:rPr lang="it-IT" altLang="it-IT" sz="1800" b="1" u="sng" dirty="0">
                <a:solidFill>
                  <a:srgbClr val="C00000"/>
                </a:solidFill>
                <a:cs typeface="Andalus" panose="02020603050405020304" pitchFamily="18" charset="-78"/>
              </a:rPr>
              <a:t> … LE PRIME MATERIE OGGETTO DI TRATTATIVA</a:t>
            </a:r>
            <a:r>
              <a:rPr lang="it-IT" altLang="it-IT" sz="1800" b="1" dirty="0">
                <a:solidFill>
                  <a:srgbClr val="C00000"/>
                </a:solidFill>
                <a:cs typeface="Andalus" panose="02020603050405020304" pitchFamily="18" charset="-78"/>
              </a:rPr>
              <a:t>: </a:t>
            </a:r>
            <a:r>
              <a:rPr lang="it-IT" altLang="it-IT" sz="18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in quella sede, </a:t>
            </a:r>
            <a:r>
              <a:rPr lang="it-IT" altLang="it-IT" sz="18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stante la fine legislatura ormai prossima</a:t>
            </a:r>
            <a:r>
              <a:rPr lang="it-IT" altLang="it-IT" sz="1800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, è stata chiesta alla </a:t>
            </a:r>
            <a:r>
              <a:rPr lang="it-IT" altLang="it-IT" sz="18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Regione la disponibilità a circoscrivere il negoziato, nell’ambito di Tavoli tecnici bilaterali, a </a:t>
            </a:r>
            <a:r>
              <a:rPr lang="it-IT" altLang="it-IT" sz="1800" b="1" dirty="0">
                <a:solidFill>
                  <a:srgbClr val="C00000"/>
                </a:solidFill>
                <a:cs typeface="Andalus" panose="02020603050405020304" pitchFamily="18" charset="-78"/>
              </a:rPr>
              <a:t>5 materie</a:t>
            </a:r>
            <a:r>
              <a:rPr lang="it-IT" altLang="it-IT" sz="18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:</a:t>
            </a:r>
          </a:p>
          <a:p>
            <a:pPr marL="0" lvl="0" indent="0" algn="just" eaLnBrk="1" hangingPunct="1">
              <a:spcBef>
                <a:spcPts val="0"/>
              </a:spcBef>
              <a:buNone/>
            </a:pPr>
            <a:endParaRPr lang="it-IT" altLang="it-IT" sz="1800" b="1" dirty="0">
              <a:solidFill>
                <a:schemeClr val="bg2">
                  <a:lumMod val="50000"/>
                </a:schemeClr>
              </a:solidFill>
              <a:cs typeface="Andalus" panose="02020603050405020304" pitchFamily="18" charset="-78"/>
            </a:endParaRPr>
          </a:p>
          <a:p>
            <a:pPr lvl="0"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it-IT" altLang="it-IT" sz="1800" b="1" dirty="0">
                <a:solidFill>
                  <a:srgbClr val="C00000"/>
                </a:solidFill>
                <a:cs typeface="Andalus" panose="02020603050405020304" pitchFamily="18" charset="-78"/>
              </a:rPr>
              <a:t>Tutela del lavoro</a:t>
            </a:r>
          </a:p>
          <a:p>
            <a:pPr marL="361950" lvl="0" indent="-361950"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it-IT" altLang="it-IT" sz="1800" b="1" dirty="0">
                <a:solidFill>
                  <a:srgbClr val="C00000"/>
                </a:solidFill>
                <a:cs typeface="Andalus" panose="02020603050405020304" pitchFamily="18" charset="-78"/>
              </a:rPr>
              <a:t>Istruzione</a:t>
            </a:r>
          </a:p>
          <a:p>
            <a:pPr lvl="0"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it-IT" altLang="it-IT" sz="1800" b="1" dirty="0">
                <a:solidFill>
                  <a:srgbClr val="C00000"/>
                </a:solidFill>
                <a:cs typeface="Andalus" panose="02020603050405020304" pitchFamily="18" charset="-78"/>
              </a:rPr>
              <a:t>Tutela della salute</a:t>
            </a:r>
          </a:p>
          <a:p>
            <a:pPr lvl="0"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it-IT" altLang="it-IT" sz="1800" b="1" dirty="0">
                <a:solidFill>
                  <a:srgbClr val="C00000"/>
                </a:solidFill>
                <a:cs typeface="Andalus" panose="02020603050405020304" pitchFamily="18" charset="-78"/>
              </a:rPr>
              <a:t>Tutela e valorizzazione dell’ambiente e dell’ecosistema</a:t>
            </a:r>
          </a:p>
          <a:p>
            <a:pPr lvl="0"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it-IT" altLang="it-IT" sz="1800" b="1" dirty="0">
                <a:solidFill>
                  <a:srgbClr val="C00000"/>
                </a:solidFill>
                <a:cs typeface="Andalus" panose="02020603050405020304" pitchFamily="18" charset="-78"/>
              </a:rPr>
              <a:t>Rapporti internazionali e con l’Unione Europea della Regione</a:t>
            </a:r>
          </a:p>
          <a:p>
            <a:pPr marL="0" lvl="0" indent="0" algn="just" eaLnBrk="1" hangingPunct="1">
              <a:lnSpc>
                <a:spcPct val="80000"/>
              </a:lnSpc>
              <a:buNone/>
            </a:pPr>
            <a:endParaRPr lang="it-IT" altLang="it-IT" sz="1800" b="1" dirty="0">
              <a:solidFill>
                <a:srgbClr val="C00000"/>
              </a:solidFill>
              <a:latin typeface="+mj-lt"/>
              <a:cs typeface="Andalus" panose="02020603050405020304" pitchFamily="18" charset="-78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042326" y="666304"/>
            <a:ext cx="52293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altLang="it-IT" sz="2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LA PRIMA FASE NEGOZIALE …</a:t>
            </a:r>
          </a:p>
        </p:txBody>
      </p:sp>
    </p:spTree>
    <p:extLst>
      <p:ext uri="{BB962C8B-B14F-4D97-AF65-F5344CB8AC3E}">
        <p14:creationId xmlns:p14="http://schemas.microsoft.com/office/powerpoint/2010/main" val="2239460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000000"/>
              </a:solidFill>
            </a:endParaRPr>
          </a:p>
        </p:txBody>
      </p:sp>
      <p:pic>
        <p:nvPicPr>
          <p:cNvPr id="24580" name="Immagin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52400"/>
            <a:ext cx="218122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0" y="838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 altLang="it-IT" sz="1800">
              <a:solidFill>
                <a:srgbClr val="000000"/>
              </a:solidFill>
            </a:endParaRPr>
          </a:p>
        </p:txBody>
      </p:sp>
      <p:sp>
        <p:nvSpPr>
          <p:cNvPr id="245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982008"/>
            <a:ext cx="8398933" cy="5562600"/>
          </a:xfrm>
          <a:noFill/>
        </p:spPr>
        <p:txBody>
          <a:bodyPr/>
          <a:lstStyle/>
          <a:p>
            <a:pPr marL="0" lvl="0" indent="0" algn="just" eaLnBrk="1" hangingPunct="1">
              <a:spcBef>
                <a:spcPts val="0"/>
              </a:spcBef>
              <a:buNone/>
            </a:pPr>
            <a:endParaRPr lang="it-IT" altLang="it-IT" sz="1800" b="1" u="sng" dirty="0">
              <a:solidFill>
                <a:srgbClr val="C00000"/>
              </a:solidFill>
              <a:cs typeface="Andalus" panose="02020603050405020304" pitchFamily="18" charset="-78"/>
            </a:endParaRPr>
          </a:p>
          <a:p>
            <a:pPr marL="0" lvl="0" indent="0" algn="just" eaLnBrk="1" hangingPunct="1">
              <a:spcBef>
                <a:spcPts val="0"/>
              </a:spcBef>
              <a:buNone/>
            </a:pPr>
            <a:r>
              <a:rPr lang="it-IT" altLang="it-IT" sz="1800" b="1" u="sng" dirty="0">
                <a:solidFill>
                  <a:srgbClr val="C00000"/>
                </a:solidFill>
                <a:cs typeface="Andalus" panose="02020603050405020304" pitchFamily="18" charset="-78"/>
              </a:rPr>
              <a:t>… fino ad arrivare alla SOTTOSCRIZIONE DELL’ACCORDO PRELIMINARE</a:t>
            </a:r>
            <a:r>
              <a:rPr lang="it-IT" altLang="it-IT" sz="1800" b="1" dirty="0">
                <a:solidFill>
                  <a:srgbClr val="C00000"/>
                </a:solidFill>
                <a:cs typeface="Andalus" panose="02020603050405020304" pitchFamily="18" charset="-78"/>
              </a:rPr>
              <a:t> </a:t>
            </a:r>
            <a:r>
              <a:rPr lang="it-IT" altLang="it-IT" sz="18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tra </a:t>
            </a:r>
            <a:r>
              <a:rPr lang="it-IT" altLang="it-IT" sz="1800" b="1" dirty="0">
                <a:solidFill>
                  <a:schemeClr val="bg2">
                    <a:lumMod val="50000"/>
                  </a:schemeClr>
                </a:solidFill>
              </a:rPr>
              <a:t>Governo della Repubblica e Regione del Veneto</a:t>
            </a:r>
            <a:r>
              <a:rPr lang="it-IT" altLang="it-IT" sz="18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</a:t>
            </a:r>
            <a:r>
              <a:rPr lang="it-IT" altLang="it-IT" sz="1800" b="1" dirty="0">
                <a:solidFill>
                  <a:srgbClr val="808080">
                    <a:lumMod val="50000"/>
                  </a:srgbClr>
                </a:solidFill>
                <a:cs typeface="Andalus" panose="02020603050405020304" pitchFamily="18" charset="-78"/>
              </a:rPr>
              <a:t>il </a:t>
            </a:r>
            <a:r>
              <a:rPr lang="it-IT" altLang="it-IT" sz="1800" b="1" dirty="0">
                <a:solidFill>
                  <a:srgbClr val="C00000"/>
                </a:solidFill>
                <a:cs typeface="Andalus" panose="02020603050405020304" pitchFamily="18" charset="-78"/>
              </a:rPr>
              <a:t>28 febbraio 2018</a:t>
            </a:r>
            <a:r>
              <a:rPr lang="it-IT" altLang="it-IT" sz="1800" b="1" dirty="0">
                <a:solidFill>
                  <a:srgbClr val="808080">
                    <a:lumMod val="50000"/>
                  </a:srgbClr>
                </a:solidFill>
                <a:cs typeface="Andalus" panose="02020603050405020304" pitchFamily="18" charset="-78"/>
              </a:rPr>
              <a:t>.</a:t>
            </a:r>
            <a:endParaRPr lang="it-IT" altLang="it-IT" sz="1800" b="1" dirty="0">
              <a:solidFill>
                <a:srgbClr val="C00000"/>
              </a:solidFill>
              <a:cs typeface="Andalus" panose="02020603050405020304" pitchFamily="18" charset="-78"/>
            </a:endParaRPr>
          </a:p>
          <a:p>
            <a:pPr marL="0" indent="0" algn="just" eaLnBrk="1" hangingPunct="1">
              <a:lnSpc>
                <a:spcPct val="115000"/>
              </a:lnSpc>
              <a:spcBef>
                <a:spcPts val="0"/>
              </a:spcBef>
              <a:buNone/>
            </a:pPr>
            <a:endParaRPr lang="it-IT" sz="1800" dirty="0">
              <a:solidFill>
                <a:schemeClr val="bg2">
                  <a:lumMod val="50000"/>
                </a:schemeClr>
              </a:solidFill>
              <a:cs typeface="Andalus" panose="02020603050405020304" pitchFamily="18" charset="-78"/>
            </a:endParaRPr>
          </a:p>
          <a:p>
            <a:pPr marL="0" indent="0" algn="just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  <a:cs typeface="Andalus" panose="02020603050405020304" pitchFamily="18" charset="-78"/>
              </a:rPr>
              <a:t>Si tratta di un </a:t>
            </a:r>
            <a:r>
              <a:rPr lang="it-IT" sz="1800" b="1" dirty="0">
                <a:solidFill>
                  <a:schemeClr val="tx1">
                    <a:lumMod val="75000"/>
                    <a:lumOff val="25000"/>
                  </a:schemeClr>
                </a:solidFill>
                <a:cs typeface="Andalus" panose="02020603050405020304" pitchFamily="18" charset="-78"/>
              </a:rPr>
              <a:t>atto importante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  <a:cs typeface="Andalus" panose="02020603050405020304" pitchFamily="18" charset="-78"/>
              </a:rPr>
              <a:t>: con l’Accordo, lo Stato si è assunto formalmente l’impegno a dar vita al cd. </a:t>
            </a:r>
            <a:r>
              <a:rPr lang="it-IT" sz="1800" b="1" dirty="0">
                <a:solidFill>
                  <a:schemeClr val="tx1">
                    <a:lumMod val="75000"/>
                    <a:lumOff val="25000"/>
                  </a:schemeClr>
                </a:solidFill>
                <a:cs typeface="Andalus" panose="02020603050405020304" pitchFamily="18" charset="-78"/>
              </a:rPr>
              <a:t>regionalismo differenziato 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  <a:cs typeface="Andalus" panose="02020603050405020304" pitchFamily="18" charset="-78"/>
              </a:rPr>
              <a:t>e a proseguire le </a:t>
            </a:r>
            <a:r>
              <a:rPr lang="it-IT" sz="1800" b="1" dirty="0">
                <a:solidFill>
                  <a:schemeClr val="tx1">
                    <a:lumMod val="75000"/>
                    <a:lumOff val="25000"/>
                  </a:schemeClr>
                </a:solidFill>
                <a:cs typeface="Andalus" panose="02020603050405020304" pitchFamily="18" charset="-78"/>
              </a:rPr>
              <a:t>trattative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  <a:cs typeface="Andalus" panose="02020603050405020304" pitchFamily="18" charset="-78"/>
              </a:rPr>
              <a:t> dopo l’imminente rinnovo degli organi istituzionali dello Stato, al fine di giungere alla </a:t>
            </a:r>
            <a:r>
              <a:rPr lang="it-IT" sz="1800" b="1" dirty="0">
                <a:solidFill>
                  <a:schemeClr val="tx1">
                    <a:lumMod val="75000"/>
                    <a:lumOff val="25000"/>
                  </a:schemeClr>
                </a:solidFill>
                <a:cs typeface="Andalus" panose="02020603050405020304" pitchFamily="18" charset="-78"/>
              </a:rPr>
              <a:t>sottoscrizione dell’Intesa 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  <a:cs typeface="Andalus" panose="02020603050405020304" pitchFamily="18" charset="-78"/>
              </a:rPr>
              <a:t>prevista dalla norma costituzionale.</a:t>
            </a:r>
          </a:p>
          <a:p>
            <a:pPr marL="0" indent="0" algn="ctr" eaLnBrk="1" hangingPunct="1">
              <a:lnSpc>
                <a:spcPct val="115000"/>
              </a:lnSpc>
              <a:spcBef>
                <a:spcPts val="0"/>
              </a:spcBef>
              <a:buNone/>
            </a:pPr>
            <a:endParaRPr lang="it-IT" sz="1800" dirty="0">
              <a:solidFill>
                <a:schemeClr val="tx1">
                  <a:lumMod val="75000"/>
                  <a:lumOff val="25000"/>
                </a:schemeClr>
              </a:solidFill>
              <a:cs typeface="Andalus" panose="02020603050405020304" pitchFamily="18" charset="-78"/>
            </a:endParaRPr>
          </a:p>
          <a:p>
            <a:pPr marL="0" indent="0" algn="ctr" eaLnBrk="1" hangingPunct="1">
              <a:lnSpc>
                <a:spcPct val="115000"/>
              </a:lnSpc>
              <a:spcBef>
                <a:spcPts val="0"/>
              </a:spcBef>
              <a:buNone/>
            </a:pP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  <a:cs typeface="Andalus" panose="02020603050405020304" pitchFamily="18" charset="-78"/>
              </a:rPr>
              <a:t>L’</a:t>
            </a:r>
            <a:r>
              <a:rPr lang="it-IT" sz="1800" b="1" dirty="0">
                <a:solidFill>
                  <a:srgbClr val="C00000"/>
                </a:solidFill>
                <a:cs typeface="Andalus" panose="02020603050405020304" pitchFamily="18" charset="-78"/>
              </a:rPr>
              <a:t>Accordo</a:t>
            </a:r>
            <a:r>
              <a:rPr lang="it-IT" sz="1800" b="1" dirty="0">
                <a:solidFill>
                  <a:schemeClr val="bg2">
                    <a:lumMod val="50000"/>
                  </a:schemeClr>
                </a:solidFill>
                <a:cs typeface="Andalus" panose="02020603050405020304" pitchFamily="18" charset="-78"/>
              </a:rPr>
              <a:t> 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  <a:cs typeface="Andalus" panose="02020603050405020304" pitchFamily="18" charset="-78"/>
              </a:rPr>
              <a:t>prevede</a:t>
            </a:r>
          </a:p>
          <a:p>
            <a:pPr marL="0" indent="0" algn="ctr" eaLnBrk="1" hangingPunct="1">
              <a:lnSpc>
                <a:spcPct val="115000"/>
              </a:lnSpc>
              <a:spcBef>
                <a:spcPts val="0"/>
              </a:spcBef>
              <a:buNone/>
            </a:pPr>
            <a:endParaRPr lang="it-IT" sz="1800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 eaLnBrk="1" hangingPunct="1">
              <a:lnSpc>
                <a:spcPct val="115000"/>
              </a:lnSpc>
              <a:spcBef>
                <a:spcPts val="0"/>
              </a:spcBef>
              <a:buNone/>
            </a:pPr>
            <a:endParaRPr lang="it-IT" sz="1800" dirty="0">
              <a:solidFill>
                <a:schemeClr val="bg2">
                  <a:lumMod val="50000"/>
                </a:schemeClr>
              </a:solidFill>
            </a:endParaRPr>
          </a:p>
          <a:p>
            <a:pPr algn="just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it-IT" sz="1800" b="1" u="sng" dirty="0">
              <a:solidFill>
                <a:srgbClr val="C00000"/>
              </a:solidFill>
            </a:endParaRPr>
          </a:p>
          <a:p>
            <a:pPr algn="just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it-IT" sz="1800" b="1" u="sng" dirty="0">
                <a:solidFill>
                  <a:srgbClr val="C00000"/>
                </a:solidFill>
              </a:rPr>
              <a:t>Principi e metodo</a:t>
            </a:r>
            <a:r>
              <a:rPr lang="it-IT" sz="1800" b="1" dirty="0">
                <a:solidFill>
                  <a:srgbClr val="C00000"/>
                </a:solidFill>
              </a:rPr>
              <a:t> 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 la conduzione del negoziato;</a:t>
            </a:r>
          </a:p>
          <a:p>
            <a:pPr algn="just" eaLnBrk="1" hangingPunct="1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it-IT" sz="1800" b="1" u="sng" dirty="0">
                <a:solidFill>
                  <a:srgbClr val="C00000"/>
                </a:solidFill>
              </a:rPr>
              <a:t>Conferimento</a:t>
            </a:r>
            <a:r>
              <a:rPr lang="it-IT" sz="1800" b="1" dirty="0">
                <a:solidFill>
                  <a:srgbClr val="C00000"/>
                </a:solidFill>
              </a:rPr>
              <a:t> 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alla Regione di </a:t>
            </a:r>
            <a:r>
              <a:rPr lang="it-IT" sz="1800" b="1" u="sng" dirty="0">
                <a:solidFill>
                  <a:srgbClr val="C00000"/>
                </a:solidFill>
              </a:rPr>
              <a:t>alcune prime competenze</a:t>
            </a:r>
            <a:r>
              <a:rPr lang="it-IT" sz="1800" dirty="0">
                <a:solidFill>
                  <a:srgbClr val="4D4D4D"/>
                </a:solidFill>
              </a:rPr>
              <a:t> </a:t>
            </a: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 alcune delle materie oggetto di trattativa.</a:t>
            </a:r>
          </a:p>
        </p:txBody>
      </p:sp>
      <p:sp>
        <p:nvSpPr>
          <p:cNvPr id="8" name="Rettangolo 7"/>
          <p:cNvSpPr/>
          <p:nvPr/>
        </p:nvSpPr>
        <p:spPr>
          <a:xfrm>
            <a:off x="1957344" y="458788"/>
            <a:ext cx="52293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altLang="it-IT" sz="28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… LA PRIMA FASE NEGOZIALE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205" y="4267200"/>
            <a:ext cx="59452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969098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6924</TotalTime>
  <Words>2262</Words>
  <Application>Microsoft Office PowerPoint</Application>
  <PresentationFormat>Presentazione su schermo (4:3)</PresentationFormat>
  <Paragraphs>273</Paragraphs>
  <Slides>22</Slides>
  <Notes>10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8" baseType="lpstr">
      <vt:lpstr>Andalus</vt:lpstr>
      <vt:lpstr>Arial</vt:lpstr>
      <vt:lpstr>Calibri</vt:lpstr>
      <vt:lpstr>Century Gothic</vt:lpstr>
      <vt:lpstr>Wingdings</vt:lpstr>
      <vt:lpstr>Struttura predefinita</vt:lpstr>
      <vt:lpstr>Presentazione standard di PowerPoint</vt:lpstr>
      <vt:lpstr>PREMESSA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  </vt:lpstr>
      <vt:lpstr> 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LE AZIONI DELLA REGIONE</vt:lpstr>
      <vt:lpstr>LE AZIONI DELLA REGIONE </vt:lpstr>
      <vt:lpstr>LE AZIONI DEL GOVERNO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Stefano Osele</dc:creator>
  <cp:lastModifiedBy>Eleonora Prataviera</cp:lastModifiedBy>
  <cp:revision>715</cp:revision>
  <cp:lastPrinted>2024-10-17T08:23:56Z</cp:lastPrinted>
  <dcterms:created xsi:type="dcterms:W3CDTF">2015-11-09T09:02:01Z</dcterms:created>
  <dcterms:modified xsi:type="dcterms:W3CDTF">2024-10-17T08:24:29Z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